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62" r:id="rId2"/>
    <p:sldId id="263" r:id="rId3"/>
    <p:sldId id="264" r:id="rId4"/>
    <p:sldId id="268" r:id="rId5"/>
    <p:sldId id="265" r:id="rId6"/>
    <p:sldId id="266" r:id="rId7"/>
    <p:sldId id="267" r:id="rId8"/>
    <p:sldId id="270" r:id="rId9"/>
    <p:sldId id="271" r:id="rId10"/>
    <p:sldId id="272" r:id="rId11"/>
    <p:sldId id="273" r:id="rId12"/>
    <p:sldId id="274" r:id="rId13"/>
    <p:sldId id="275" r:id="rId14"/>
    <p:sldId id="276" r:id="rId15"/>
    <p:sldId id="277" r:id="rId16"/>
    <p:sldId id="278" r:id="rId17"/>
    <p:sldId id="279" r:id="rId18"/>
    <p:sldId id="317" r:id="rId19"/>
    <p:sldId id="280" r:id="rId20"/>
    <p:sldId id="281" r:id="rId21"/>
    <p:sldId id="283" r:id="rId22"/>
    <p:sldId id="284" r:id="rId23"/>
    <p:sldId id="285" r:id="rId24"/>
    <p:sldId id="286" r:id="rId25"/>
    <p:sldId id="287" r:id="rId26"/>
    <p:sldId id="288" r:id="rId27"/>
    <p:sldId id="289" r:id="rId28"/>
    <p:sldId id="290" r:id="rId29"/>
    <p:sldId id="291" r:id="rId30"/>
    <p:sldId id="293" r:id="rId31"/>
    <p:sldId id="294" r:id="rId32"/>
    <p:sldId id="295" r:id="rId33"/>
    <p:sldId id="296" r:id="rId34"/>
    <p:sldId id="297" r:id="rId35"/>
    <p:sldId id="298" r:id="rId36"/>
    <p:sldId id="299" r:id="rId37"/>
    <p:sldId id="300" r:id="rId38"/>
    <p:sldId id="301" r:id="rId39"/>
    <p:sldId id="292" r:id="rId40"/>
    <p:sldId id="319" r:id="rId41"/>
    <p:sldId id="302" r:id="rId42"/>
    <p:sldId id="318" r:id="rId43"/>
    <p:sldId id="260" r:id="rId44"/>
    <p:sldId id="304" r:id="rId45"/>
    <p:sldId id="306" r:id="rId46"/>
    <p:sldId id="305" r:id="rId47"/>
    <p:sldId id="307" r:id="rId48"/>
    <p:sldId id="308" r:id="rId49"/>
    <p:sldId id="311" r:id="rId50"/>
    <p:sldId id="310" r:id="rId51"/>
    <p:sldId id="312" r:id="rId52"/>
    <p:sldId id="313" r:id="rId53"/>
    <p:sldId id="314" r:id="rId54"/>
    <p:sldId id="315" r:id="rId55"/>
    <p:sldId id="316" r:id="rId56"/>
    <p:sldId id="258" r:id="rId5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19DFBC-327A-445B-A275-C079FF79CC97}" type="datetimeFigureOut">
              <a:rPr lang="it-IT" smtClean="0"/>
              <a:pPr/>
              <a:t>07/06/2014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E09C4E-42EA-4419-A835-D2A98E426E07}"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7A77C09E-6714-4FCB-995B-4E9511DF72D7}" type="slidenum">
              <a:rPr lang="it-IT" sz="1200">
                <a:solidFill>
                  <a:srgbClr val="000000"/>
                </a:solidFill>
                <a:ea typeface="MS Pゴシック" pitchFamily="-92" charset="-128"/>
              </a:rPr>
              <a:pPr algn="r"/>
              <a:t>23</a:t>
            </a:fld>
            <a:endParaRPr lang="it-IT" sz="1200">
              <a:solidFill>
                <a:srgbClr val="000000"/>
              </a:solidFill>
              <a:ea typeface="MS Pゴシック" pitchFamily="-92"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86D44AC7-3FA1-4F0B-88F1-F64340BC8F5B}" type="slidenum">
              <a:rPr lang="it-IT">
                <a:solidFill>
                  <a:prstClr val="black"/>
                </a:solidFill>
              </a:rPr>
              <a:pPr/>
              <a:t>40</a:t>
            </a:fld>
            <a:endParaRPr lang="it-IT">
              <a:solidFill>
                <a:prstClr val="black"/>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94211"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it-IT" altLang="it-IT" smtClean="0"/>
              <a:t>NAFLD = non-alcoholic fatty liver disease</a:t>
            </a:r>
          </a:p>
        </p:txBody>
      </p:sp>
      <p:sp>
        <p:nvSpPr>
          <p:cNvPr id="94212"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EC6626-DBDF-4E4E-8C3C-8E83C7B1F532}" type="slidenum">
              <a:rPr lang="it-IT" altLang="it-IT" smtClean="0">
                <a:latin typeface="Arial" pitchFamily="34" charset="0"/>
              </a:rPr>
              <a:pPr/>
              <a:t>45</a:t>
            </a:fld>
            <a:endParaRPr lang="it-IT" altLang="it-IT"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5B258807-88AB-4E35-BD43-22B90F04D505}" type="datetimeFigureOut">
              <a:rPr lang="it-IT" smtClean="0"/>
              <a:pPr/>
              <a:t>07/06/2014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D2AEFFF-D58D-4B85-940A-4519A69D1206}"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58807-88AB-4E35-BD43-22B90F04D505}" type="datetimeFigureOut">
              <a:rPr lang="it-IT" smtClean="0"/>
              <a:pPr/>
              <a:t>07/06/2014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2AEFFF-D58D-4B85-940A-4519A69D1206}"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Foglio_di_lavoro_di_Microsoft_Office_Excel_97-20031.xls"/><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idx="4294967295"/>
          </p:nvPr>
        </p:nvSpPr>
        <p:spPr>
          <a:xfrm>
            <a:off x="323528" y="1628800"/>
            <a:ext cx="8640762" cy="1512888"/>
          </a:xfrm>
        </p:spPr>
        <p:txBody>
          <a:bodyPr anchor="b"/>
          <a:lstStyle/>
          <a:p>
            <a:pPr eaLnBrk="1" hangingPunct="1"/>
            <a:r>
              <a:rPr lang="it-IT" sz="4000" dirty="0" smtClean="0"/>
              <a:t>L’obesità infantile e le sue complicanze metaboliche</a:t>
            </a:r>
            <a:endParaRPr lang="it-IT" sz="3200" dirty="0" smtClean="0"/>
          </a:p>
        </p:txBody>
      </p:sp>
      <p:sp>
        <p:nvSpPr>
          <p:cNvPr id="8195" name="Rectangle 3"/>
          <p:cNvSpPr>
            <a:spLocks noGrp="1" noChangeArrowheads="1"/>
          </p:cNvSpPr>
          <p:nvPr>
            <p:ph type="subTitle" idx="4294967295"/>
          </p:nvPr>
        </p:nvSpPr>
        <p:spPr>
          <a:xfrm>
            <a:off x="467544" y="3429000"/>
            <a:ext cx="6534150" cy="2592388"/>
          </a:xfrm>
        </p:spPr>
        <p:txBody>
          <a:bodyPr/>
          <a:lstStyle/>
          <a:p>
            <a:pPr marL="0" indent="0" algn="ctr" eaLnBrk="1" hangingPunct="1">
              <a:buFontTx/>
              <a:buNone/>
              <a:defRPr/>
            </a:pPr>
            <a:r>
              <a:rPr lang="it-IT" sz="2800" dirty="0"/>
              <a:t>Roberto R. Colombo </a:t>
            </a:r>
          </a:p>
          <a:p>
            <a:pPr marL="0" indent="0" algn="ctr" eaLnBrk="1" hangingPunct="1">
              <a:buFontTx/>
              <a:buNone/>
              <a:defRPr/>
            </a:pPr>
            <a:r>
              <a:rPr lang="it-IT" sz="1600" dirty="0" smtClean="0"/>
              <a:t>Azienda </a:t>
            </a:r>
            <a:r>
              <a:rPr lang="it-IT" sz="1600" dirty="0"/>
              <a:t>Ospedaliera G. </a:t>
            </a:r>
            <a:r>
              <a:rPr lang="it-IT" sz="1600" dirty="0" err="1"/>
              <a:t>Salvini</a:t>
            </a:r>
            <a:r>
              <a:rPr lang="it-IT" sz="1600" dirty="0"/>
              <a:t>, </a:t>
            </a:r>
            <a:endParaRPr lang="it-IT" sz="1600" dirty="0" smtClean="0"/>
          </a:p>
          <a:p>
            <a:pPr marL="0" indent="0" algn="ctr" eaLnBrk="1" hangingPunct="1">
              <a:buFontTx/>
              <a:buNone/>
              <a:defRPr/>
            </a:pPr>
            <a:r>
              <a:rPr lang="it-IT" sz="1600" dirty="0" smtClean="0"/>
              <a:t>Servizio di Dietologia Pediatrica Bollate</a:t>
            </a:r>
            <a:endParaRPr lang="it-IT" sz="1600" dirty="0"/>
          </a:p>
          <a:p>
            <a:pPr marL="0" indent="0" algn="ctr" eaLnBrk="1" hangingPunct="1">
              <a:buFontTx/>
              <a:buNone/>
              <a:defRPr/>
            </a:pPr>
            <a:r>
              <a:rPr lang="it-IT" sz="1600" dirty="0" err="1"/>
              <a:t>Garbagnate</a:t>
            </a:r>
            <a:r>
              <a:rPr lang="it-IT" sz="1600" dirty="0"/>
              <a:t> M.se, Milano</a:t>
            </a:r>
          </a:p>
          <a:p>
            <a:pPr marL="0" indent="0" algn="ctr" eaLnBrk="1" hangingPunct="1">
              <a:buFontTx/>
              <a:buNone/>
              <a:defRPr/>
            </a:pPr>
            <a:endParaRPr lang="it-IT" sz="1600" dirty="0"/>
          </a:p>
          <a:p>
            <a:pPr marL="0" indent="0" algn="ctr" eaLnBrk="1" hangingPunct="1">
              <a:buFontTx/>
              <a:buNone/>
              <a:defRPr/>
            </a:pPr>
            <a:r>
              <a:rPr lang="it-IT" sz="1600" i="1" dirty="0" smtClean="0"/>
              <a:t>Gruppo di miglioramento Qualità – Obesità infantile</a:t>
            </a:r>
            <a:endParaRPr lang="it-IT" sz="1600" i="1" dirty="0"/>
          </a:p>
          <a:p>
            <a:pPr marL="0" indent="0" algn="ctr" eaLnBrk="1" hangingPunct="1">
              <a:buFontTx/>
              <a:buNone/>
              <a:defRPr/>
            </a:pPr>
            <a:r>
              <a:rPr lang="it-IT" sz="1600" i="1" dirty="0"/>
              <a:t> </a:t>
            </a:r>
            <a:r>
              <a:rPr lang="it-IT" sz="1600" i="1" dirty="0" smtClean="0"/>
              <a:t>  2014</a:t>
            </a:r>
            <a:endParaRPr lang="it-IT" sz="1600" i="1" dirty="0"/>
          </a:p>
        </p:txBody>
      </p:sp>
      <p:pic>
        <p:nvPicPr>
          <p:cNvPr id="13315" name="Picture 4" descr="槰۝槸۝Ÿ"/>
          <p:cNvPicPr>
            <a:picLocks noChangeAspect="1" noChangeArrowheads="1"/>
          </p:cNvPicPr>
          <p:nvPr/>
        </p:nvPicPr>
        <p:blipFill>
          <a:blip r:embed="rId2" cstate="print"/>
          <a:srcRect/>
          <a:stretch>
            <a:fillRect/>
          </a:stretch>
        </p:blipFill>
        <p:spPr bwMode="auto">
          <a:xfrm>
            <a:off x="250825" y="188913"/>
            <a:ext cx="1219200" cy="1173162"/>
          </a:xfrm>
          <a:prstGeom prst="rect">
            <a:avLst/>
          </a:prstGeom>
          <a:noFill/>
          <a:ln w="9525">
            <a:noFill/>
            <a:miter lim="800000"/>
            <a:headEnd/>
            <a:tailEnd/>
          </a:ln>
        </p:spPr>
      </p:pic>
      <p:pic>
        <p:nvPicPr>
          <p:cNvPr id="13316" name="Picture 5" descr="HFOOD109"/>
          <p:cNvPicPr>
            <a:picLocks noChangeAspect="1" noChangeArrowheads="1"/>
          </p:cNvPicPr>
          <p:nvPr/>
        </p:nvPicPr>
        <p:blipFill>
          <a:blip r:embed="rId3" cstate="print"/>
          <a:srcRect/>
          <a:stretch>
            <a:fillRect/>
          </a:stretch>
        </p:blipFill>
        <p:spPr bwMode="auto">
          <a:xfrm rot="10800000" flipV="1">
            <a:off x="7559675" y="3573463"/>
            <a:ext cx="1584325" cy="22860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eaLnBrk="1" hangingPunct="1">
              <a:defRPr/>
            </a:pPr>
            <a:r>
              <a:rPr lang="it-IT" sz="3200" dirty="0"/>
              <a:t>Intervento multidisciplinare</a:t>
            </a:r>
          </a:p>
        </p:txBody>
      </p:sp>
      <p:sp>
        <p:nvSpPr>
          <p:cNvPr id="54275" name="Rectangle 3"/>
          <p:cNvSpPr>
            <a:spLocks noGrp="1" noChangeArrowheads="1"/>
          </p:cNvSpPr>
          <p:nvPr>
            <p:ph type="body" idx="1"/>
          </p:nvPr>
        </p:nvSpPr>
        <p:spPr>
          <a:xfrm>
            <a:off x="457200" y="1844675"/>
            <a:ext cx="8229600" cy="3960813"/>
          </a:xfrm>
        </p:spPr>
        <p:txBody>
          <a:bodyPr>
            <a:normAutofit/>
          </a:bodyPr>
          <a:lstStyle/>
          <a:p>
            <a:pPr eaLnBrk="1" hangingPunct="1">
              <a:defRPr/>
            </a:pPr>
            <a:endParaRPr lang="it-IT" sz="2000" dirty="0" smtClean="0">
              <a:solidFill>
                <a:schemeClr val="tx2">
                  <a:lumMod val="75000"/>
                </a:schemeClr>
              </a:solidFill>
            </a:endParaRPr>
          </a:p>
          <a:p>
            <a:pPr eaLnBrk="1" hangingPunct="1">
              <a:defRPr/>
            </a:pPr>
            <a:endParaRPr lang="it-IT" sz="2000" dirty="0" smtClean="0">
              <a:solidFill>
                <a:schemeClr val="tx2">
                  <a:lumMod val="75000"/>
                </a:schemeClr>
              </a:solidFill>
            </a:endParaRPr>
          </a:p>
          <a:p>
            <a:pPr eaLnBrk="1" hangingPunct="1">
              <a:defRPr/>
            </a:pPr>
            <a:r>
              <a:rPr lang="it-IT" sz="2000" dirty="0" smtClean="0">
                <a:solidFill>
                  <a:schemeClr val="tx2">
                    <a:lumMod val="75000"/>
                  </a:schemeClr>
                </a:solidFill>
              </a:rPr>
              <a:t>L’importanza </a:t>
            </a:r>
            <a:r>
              <a:rPr lang="it-IT" sz="2000" dirty="0">
                <a:solidFill>
                  <a:schemeClr val="tx2">
                    <a:lumMod val="75000"/>
                  </a:schemeClr>
                </a:solidFill>
              </a:rPr>
              <a:t>di un intervento protratto nel </a:t>
            </a:r>
            <a:r>
              <a:rPr lang="it-IT" sz="2000" dirty="0" smtClean="0">
                <a:solidFill>
                  <a:schemeClr val="tx2">
                    <a:lumMod val="75000"/>
                  </a:schemeClr>
                </a:solidFill>
              </a:rPr>
              <a:t>tempo e </a:t>
            </a:r>
            <a:r>
              <a:rPr lang="it-IT" sz="2000" dirty="0">
                <a:solidFill>
                  <a:schemeClr val="tx2">
                    <a:lumMod val="75000"/>
                  </a:schemeClr>
                </a:solidFill>
              </a:rPr>
              <a:t>finalizzato ad un consapevole e duraturo cambiamento dello stile di vita</a:t>
            </a:r>
          </a:p>
          <a:p>
            <a:pPr eaLnBrk="1" hangingPunct="1">
              <a:defRPr/>
            </a:pPr>
            <a:endParaRPr lang="it-IT" sz="2000" dirty="0" smtClean="0">
              <a:solidFill>
                <a:schemeClr val="tx2">
                  <a:lumMod val="75000"/>
                </a:schemeClr>
              </a:solidFill>
            </a:endParaRPr>
          </a:p>
          <a:p>
            <a:pPr eaLnBrk="1" hangingPunct="1">
              <a:defRPr/>
            </a:pPr>
            <a:r>
              <a:rPr lang="it-IT" sz="2000" dirty="0" smtClean="0">
                <a:solidFill>
                  <a:schemeClr val="tx2">
                    <a:lumMod val="75000"/>
                  </a:schemeClr>
                </a:solidFill>
              </a:rPr>
              <a:t>Focus on: </a:t>
            </a:r>
            <a:r>
              <a:rPr lang="it-IT" sz="2000" dirty="0">
                <a:solidFill>
                  <a:schemeClr val="tx2">
                    <a:lumMod val="75000"/>
                  </a:schemeClr>
                </a:solidFill>
              </a:rPr>
              <a:t>il bambino e la sua famiglia</a:t>
            </a:r>
          </a:p>
          <a:p>
            <a:pPr eaLnBrk="1" hangingPunct="1">
              <a:defRPr/>
            </a:pPr>
            <a:endParaRPr lang="it-IT" sz="2000" dirty="0" smtClean="0">
              <a:solidFill>
                <a:schemeClr val="tx2">
                  <a:lumMod val="75000"/>
                </a:schemeClr>
              </a:solidFill>
            </a:endParaRPr>
          </a:p>
          <a:p>
            <a:pPr eaLnBrk="1" hangingPunct="1">
              <a:defRPr/>
            </a:pPr>
            <a:r>
              <a:rPr lang="it-IT" sz="2000" dirty="0" smtClean="0">
                <a:solidFill>
                  <a:schemeClr val="tx2">
                    <a:lumMod val="75000"/>
                  </a:schemeClr>
                </a:solidFill>
              </a:rPr>
              <a:t>Focus on: </a:t>
            </a:r>
            <a:r>
              <a:rPr lang="it-IT" sz="2000" dirty="0">
                <a:solidFill>
                  <a:schemeClr val="tx2">
                    <a:lumMod val="75000"/>
                  </a:schemeClr>
                </a:solidFill>
              </a:rPr>
              <a:t>l’adolescente i </a:t>
            </a:r>
            <a:r>
              <a:rPr lang="it-IT" sz="2000" dirty="0" smtClean="0">
                <a:solidFill>
                  <a:schemeClr val="tx2">
                    <a:lumMod val="75000"/>
                  </a:schemeClr>
                </a:solidFill>
              </a:rPr>
              <a:t> </a:t>
            </a:r>
            <a:r>
              <a:rPr lang="it-IT" sz="2000" dirty="0">
                <a:solidFill>
                  <a:schemeClr val="tx2">
                    <a:lumMod val="75000"/>
                  </a:schemeClr>
                </a:solidFill>
              </a:rPr>
              <a:t>suoi “disagi”</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457200" y="296863"/>
            <a:ext cx="8229600" cy="1074737"/>
          </a:xfrm>
        </p:spPr>
        <p:txBody>
          <a:bodyPr anchor="b">
            <a:normAutofit/>
          </a:bodyPr>
          <a:lstStyle/>
          <a:p>
            <a:pPr eaLnBrk="1" hangingPunct="1">
              <a:defRPr/>
            </a:pPr>
            <a:r>
              <a:rPr lang="it-IT" sz="3200" dirty="0"/>
              <a:t>I risultati</a:t>
            </a:r>
          </a:p>
        </p:txBody>
      </p:sp>
      <p:sp>
        <p:nvSpPr>
          <p:cNvPr id="61442" name="Rectangle 3"/>
          <p:cNvSpPr>
            <a:spLocks noGrp="1" noChangeArrowheads="1"/>
          </p:cNvSpPr>
          <p:nvPr>
            <p:ph type="body" idx="4294967295"/>
          </p:nvPr>
        </p:nvSpPr>
        <p:spPr>
          <a:xfrm>
            <a:off x="457200" y="1340768"/>
            <a:ext cx="8229600" cy="4755232"/>
          </a:xfrm>
        </p:spPr>
        <p:txBody>
          <a:bodyPr/>
          <a:lstStyle/>
          <a:p>
            <a:pPr algn="ctr" eaLnBrk="1" hangingPunct="1">
              <a:spcBef>
                <a:spcPct val="50000"/>
              </a:spcBef>
              <a:buClrTx/>
              <a:buFontTx/>
              <a:buNone/>
            </a:pPr>
            <a:endParaRPr lang="it-IT" sz="2000" b="1" dirty="0" smtClean="0">
              <a:solidFill>
                <a:srgbClr val="FBDA8B"/>
              </a:solidFill>
              <a:cs typeface="Arial" charset="0"/>
            </a:endParaRPr>
          </a:p>
          <a:p>
            <a:pPr eaLnBrk="1" hangingPunct="1">
              <a:buFontTx/>
              <a:buNone/>
            </a:pPr>
            <a:endParaRPr lang="it-IT" sz="2800" dirty="0" smtClean="0"/>
          </a:p>
          <a:p>
            <a:pPr eaLnBrk="1" hangingPunct="1"/>
            <a:endParaRPr lang="it-IT" sz="2800" dirty="0" smtClean="0"/>
          </a:p>
          <a:p>
            <a:pPr eaLnBrk="1" hangingPunct="1"/>
            <a:endParaRPr lang="it-IT" sz="2800" dirty="0" smtClean="0"/>
          </a:p>
          <a:p>
            <a:pPr eaLnBrk="1" hangingPunct="1"/>
            <a:endParaRPr lang="it-IT" sz="2800" dirty="0" smtClean="0"/>
          </a:p>
          <a:p>
            <a:pPr eaLnBrk="1" hangingPunct="1"/>
            <a:endParaRPr lang="it-IT" sz="2800" dirty="0" smtClean="0"/>
          </a:p>
          <a:p>
            <a:pPr eaLnBrk="1" hangingPunct="1"/>
            <a:endParaRPr lang="it-IT" sz="2800" dirty="0" smtClean="0"/>
          </a:p>
          <a:p>
            <a:pPr eaLnBrk="1" hangingPunct="1"/>
            <a:endParaRPr lang="it-IT" sz="1400" dirty="0" smtClean="0"/>
          </a:p>
          <a:p>
            <a:pPr eaLnBrk="1" hangingPunct="1"/>
            <a:endParaRPr lang="it-IT" sz="1400" dirty="0" smtClean="0"/>
          </a:p>
          <a:p>
            <a:pPr eaLnBrk="1" hangingPunct="1"/>
            <a:endParaRPr lang="it-IT" sz="1400" dirty="0" smtClean="0"/>
          </a:p>
          <a:p>
            <a:pPr eaLnBrk="1" hangingPunct="1"/>
            <a:endParaRPr lang="it-IT" sz="1400" dirty="0" smtClean="0"/>
          </a:p>
          <a:p>
            <a:pPr eaLnBrk="1" hangingPunct="1"/>
            <a:r>
              <a:rPr lang="it-IT" sz="1400" dirty="0" smtClean="0"/>
              <a:t>Dati 2008</a:t>
            </a:r>
          </a:p>
        </p:txBody>
      </p:sp>
      <p:pic>
        <p:nvPicPr>
          <p:cNvPr id="61443" name="Picture 2"/>
          <p:cNvPicPr>
            <a:picLocks noChangeAspect="1" noChangeArrowheads="1"/>
          </p:cNvPicPr>
          <p:nvPr/>
        </p:nvPicPr>
        <p:blipFill>
          <a:blip r:embed="rId2" cstate="print"/>
          <a:srcRect/>
          <a:stretch>
            <a:fillRect/>
          </a:stretch>
        </p:blipFill>
        <p:spPr bwMode="auto">
          <a:xfrm>
            <a:off x="1547664" y="1484784"/>
            <a:ext cx="5976664" cy="3357709"/>
          </a:xfrm>
          <a:prstGeom prst="rect">
            <a:avLst/>
          </a:prstGeom>
          <a:noFill/>
          <a:ln w="9525">
            <a:noFill/>
            <a:miter lim="800000"/>
            <a:headEnd/>
            <a:tailEnd/>
          </a:ln>
        </p:spPr>
      </p:pic>
      <p:sp>
        <p:nvSpPr>
          <p:cNvPr id="5" name="Rettangolo 4"/>
          <p:cNvSpPr/>
          <p:nvPr/>
        </p:nvSpPr>
        <p:spPr>
          <a:xfrm>
            <a:off x="1907704" y="4869160"/>
            <a:ext cx="5832648" cy="759632"/>
          </a:xfrm>
          <a:prstGeom prst="rect">
            <a:avLst/>
          </a:prstGeom>
        </p:spPr>
        <p:txBody>
          <a:bodyPr wrap="square">
            <a:spAutoFit/>
          </a:bodyPr>
          <a:lstStyle/>
          <a:p>
            <a:pPr>
              <a:lnSpc>
                <a:spcPct val="80000"/>
              </a:lnSpc>
            </a:pPr>
            <a:endParaRPr lang="it-IT" dirty="0" smtClean="0">
              <a:latin typeface="Comic Sans MS" pitchFamily="66" charset="0"/>
            </a:endParaRPr>
          </a:p>
          <a:p>
            <a:pPr>
              <a:lnSpc>
                <a:spcPct val="80000"/>
              </a:lnSpc>
            </a:pPr>
            <a:r>
              <a:rPr lang="it-IT" dirty="0" smtClean="0">
                <a:latin typeface="Comic Sans MS" pitchFamily="66" charset="0"/>
              </a:rPr>
              <a:t>Risposta consolidata al percorso di educazione alimentare: BMI ma anche HOMA-IR e stile di vita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margini di miglioramento</a:t>
            </a:r>
            <a:endParaRPr lang="it-IT" dirty="0"/>
          </a:p>
        </p:txBody>
      </p:sp>
      <p:sp>
        <p:nvSpPr>
          <p:cNvPr id="3" name="Segnaposto testo 2"/>
          <p:cNvSpPr>
            <a:spLocks noGrp="1"/>
          </p:cNvSpPr>
          <p:nvPr>
            <p:ph type="body" idx="1"/>
          </p:nvPr>
        </p:nvSpPr>
        <p:spPr/>
        <p:txBody>
          <a:bodyPr/>
          <a:lstStyle/>
          <a:p>
            <a:r>
              <a:rPr lang="it-IT" dirty="0" smtClean="0">
                <a:solidFill>
                  <a:srgbClr val="FF0000"/>
                </a:solidFill>
              </a:rPr>
              <a:t>L’intervento terapeutico e gli “strumenti”</a:t>
            </a:r>
            <a:endParaRPr lang="it-IT" dirty="0">
              <a:solidFill>
                <a:srgbClr val="FF0000"/>
              </a:solidFill>
            </a:endParaRPr>
          </a:p>
        </p:txBody>
      </p:sp>
      <p:pic>
        <p:nvPicPr>
          <p:cNvPr id="34817" name="Picture 1" descr="C:\Users\rrcolombo\Desktop\Q gruppo M\GdM rrc\foto221.JPG"/>
          <p:cNvPicPr>
            <a:picLocks noChangeAspect="1" noChangeArrowheads="1"/>
          </p:cNvPicPr>
          <p:nvPr/>
        </p:nvPicPr>
        <p:blipFill>
          <a:blip r:embed="rId2" cstate="print"/>
          <a:srcRect/>
          <a:stretch>
            <a:fillRect/>
          </a:stretch>
        </p:blipFill>
        <p:spPr bwMode="auto">
          <a:xfrm>
            <a:off x="5652120" y="188640"/>
            <a:ext cx="3240360" cy="432048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195736" y="1412776"/>
            <a:ext cx="4572000" cy="230832"/>
          </a:xfrm>
          <a:prstGeom prst="rect">
            <a:avLst/>
          </a:prstGeom>
        </p:spPr>
        <p:txBody>
          <a:bodyPr>
            <a:spAutoFit/>
          </a:bodyPr>
          <a:lstStyle/>
          <a:p>
            <a:endParaRPr lang="it-IT" sz="900" dirty="0"/>
          </a:p>
        </p:txBody>
      </p:sp>
      <p:sp>
        <p:nvSpPr>
          <p:cNvPr id="3" name="Rettangolo 2"/>
          <p:cNvSpPr/>
          <p:nvPr/>
        </p:nvSpPr>
        <p:spPr>
          <a:xfrm>
            <a:off x="1259632" y="1844824"/>
            <a:ext cx="6336704" cy="3311163"/>
          </a:xfrm>
          <a:prstGeom prst="rect">
            <a:avLst/>
          </a:prstGeom>
        </p:spPr>
        <p:txBody>
          <a:bodyPr wrap="square">
            <a:spAutoFit/>
          </a:bodyPr>
          <a:lstStyle/>
          <a:p>
            <a:pPr marL="254000" indent="-254000" algn="just" defTabSz="449263">
              <a:spcBef>
                <a:spcPts val="7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sz="1400" b="1" dirty="0" smtClean="0">
                <a:solidFill>
                  <a:schemeClr val="tx1">
                    <a:lumMod val="95000"/>
                    <a:lumOff val="5000"/>
                  </a:schemeClr>
                </a:solidFill>
              </a:rPr>
              <a:t>- </a:t>
            </a:r>
            <a:r>
              <a:rPr lang="it-IT" sz="1400" b="1" dirty="0" smtClean="0">
                <a:solidFill>
                  <a:schemeClr val="tx1">
                    <a:lumMod val="95000"/>
                    <a:lumOff val="5000"/>
                  </a:schemeClr>
                </a:solidFill>
                <a:effectLst>
                  <a:outerShdw blurRad="38100" dist="38100" dir="2700000" algn="tl">
                    <a:srgbClr val="000000"/>
                  </a:outerShdw>
                </a:effectLst>
              </a:rPr>
              <a:t>  </a:t>
            </a:r>
            <a:r>
              <a:rPr lang="it-IT" b="1" dirty="0" err="1" smtClean="0">
                <a:solidFill>
                  <a:schemeClr val="tx1">
                    <a:lumMod val="95000"/>
                    <a:lumOff val="5000"/>
                  </a:schemeClr>
                </a:solidFill>
              </a:rPr>
              <a:t>Decolpevolizzare</a:t>
            </a:r>
            <a:r>
              <a:rPr lang="it-IT" b="1" dirty="0" smtClean="0">
                <a:solidFill>
                  <a:schemeClr val="tx1">
                    <a:lumMod val="95000"/>
                    <a:lumOff val="5000"/>
                  </a:schemeClr>
                </a:solidFill>
              </a:rPr>
              <a:t> la famiglia</a:t>
            </a:r>
          </a:p>
          <a:p>
            <a:pPr marL="254000" indent="-254000" algn="just" defTabSz="449263">
              <a:spcBef>
                <a:spcPts val="7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dirty="0" smtClean="0">
                <a:solidFill>
                  <a:schemeClr val="tx1">
                    <a:lumMod val="95000"/>
                    <a:lumOff val="5000"/>
                  </a:schemeClr>
                </a:solidFill>
              </a:rPr>
              <a:t>   Evitare di dare l’impressione di avere NOI la soluzione pronta</a:t>
            </a:r>
          </a:p>
          <a:p>
            <a:pPr marL="254000" indent="-254000" algn="just" defTabSz="449263">
              <a:spcBef>
                <a:spcPts val="7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tx1">
                    <a:lumMod val="95000"/>
                    <a:lumOff val="5000"/>
                  </a:schemeClr>
                </a:solidFill>
              </a:rPr>
              <a:t>-  Rinforzare  autostima e autoefficacia</a:t>
            </a:r>
            <a:endParaRPr lang="it-IT" dirty="0" smtClean="0">
              <a:solidFill>
                <a:schemeClr val="tx1">
                  <a:lumMod val="95000"/>
                  <a:lumOff val="5000"/>
                </a:schemeClr>
              </a:solidFill>
              <a:latin typeface="Verdana" pitchFamily="34" charset="0"/>
              <a:ea typeface="Verdana" pitchFamily="34" charset="0"/>
              <a:cs typeface="Verdana" pitchFamily="34" charset="0"/>
              <a:sym typeface="Verdana" pitchFamily="34" charset="0"/>
            </a:endParaRPr>
          </a:p>
          <a:p>
            <a:pPr marL="254000" indent="-254000" algn="just" defTabSz="449263">
              <a:spcBef>
                <a:spcPts val="7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tx1">
                    <a:lumMod val="95000"/>
                    <a:lumOff val="5000"/>
                  </a:schemeClr>
                </a:solidFill>
              </a:rPr>
              <a:t>- Aiutare a trovare le loro soluzioni</a:t>
            </a:r>
            <a:r>
              <a:rPr lang="it-IT" dirty="0" smtClean="0">
                <a:solidFill>
                  <a:schemeClr val="tx1">
                    <a:lumMod val="95000"/>
                    <a:lumOff val="5000"/>
                  </a:schemeClr>
                </a:solidFill>
              </a:rPr>
              <a:t>, riascoltando  le   storie</a:t>
            </a:r>
          </a:p>
          <a:p>
            <a:pPr marL="254000" indent="-254000" algn="just" defTabSz="449263">
              <a:spcBef>
                <a:spcPts val="7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tx1">
                    <a:lumMod val="95000"/>
                    <a:lumOff val="5000"/>
                  </a:schemeClr>
                </a:solidFill>
              </a:rPr>
              <a:t>- Aiutare a fare delle scelte, </a:t>
            </a:r>
            <a:r>
              <a:rPr lang="it-IT" dirty="0" smtClean="0">
                <a:solidFill>
                  <a:schemeClr val="tx1">
                    <a:lumMod val="95000"/>
                    <a:lumOff val="5000"/>
                  </a:schemeClr>
                </a:solidFill>
              </a:rPr>
              <a:t>in base alle nostre conoscenze scientifiche aggiornate. </a:t>
            </a:r>
          </a:p>
          <a:p>
            <a:pPr marL="254000" indent="-254000" algn="just" defTabSz="449263">
              <a:spcBef>
                <a:spcPts val="7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dirty="0" smtClean="0">
                <a:solidFill>
                  <a:schemeClr val="tx1">
                    <a:lumMod val="95000"/>
                    <a:lumOff val="5000"/>
                  </a:schemeClr>
                </a:solidFill>
              </a:rPr>
              <a:t>- </a:t>
            </a:r>
            <a:r>
              <a:rPr lang="it-IT" b="1" dirty="0" smtClean="0">
                <a:solidFill>
                  <a:schemeClr val="tx1">
                    <a:lumMod val="95000"/>
                    <a:lumOff val="5000"/>
                  </a:schemeClr>
                </a:solidFill>
              </a:rPr>
              <a:t>Prevenire le ricadute </a:t>
            </a:r>
            <a:r>
              <a:rPr lang="it-IT" dirty="0" smtClean="0">
                <a:solidFill>
                  <a:schemeClr val="tx1">
                    <a:lumMod val="95000"/>
                    <a:lumOff val="5000"/>
                  </a:schemeClr>
                </a:solidFill>
              </a:rPr>
              <a:t>e l’abbandono discutendo le attese irrealistiche  </a:t>
            </a:r>
            <a:endParaRPr lang="it-IT" dirty="0">
              <a:solidFill>
                <a:schemeClr val="tx1">
                  <a:lumMod val="95000"/>
                  <a:lumOff val="5000"/>
                </a:schemeClr>
              </a:solidFill>
            </a:endParaRPr>
          </a:p>
        </p:txBody>
      </p:sp>
      <p:sp>
        <p:nvSpPr>
          <p:cNvPr id="4" name="Titolo 3"/>
          <p:cNvSpPr>
            <a:spLocks noGrp="1"/>
          </p:cNvSpPr>
          <p:nvPr>
            <p:ph type="title"/>
          </p:nvPr>
        </p:nvSpPr>
        <p:spPr/>
        <p:txBody>
          <a:bodyPr>
            <a:normAutofit/>
          </a:bodyPr>
          <a:lstStyle/>
          <a:p>
            <a:r>
              <a:rPr lang="it-IT" sz="3600" dirty="0" smtClean="0"/>
              <a:t>Cosa può darci il </a:t>
            </a:r>
            <a:r>
              <a:rPr lang="it-IT" sz="3600" dirty="0" err="1" smtClean="0"/>
              <a:t>counseling</a:t>
            </a:r>
            <a:endParaRPr lang="it-IT"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691680" y="1700808"/>
            <a:ext cx="5688632" cy="3857466"/>
          </a:xfrm>
          <a:prstGeom prst="rect">
            <a:avLst/>
          </a:prstGeom>
        </p:spPr>
        <p:txBody>
          <a:bodyPr wrap="square">
            <a:spAutoFit/>
          </a:bodyPr>
          <a:lstStyle/>
          <a:p>
            <a:pPr marL="209550" indent="-209550" defTabSz="449263">
              <a:spcBef>
                <a:spcPts val="8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sz="1400" b="1" dirty="0" smtClean="0">
                <a:solidFill>
                  <a:srgbClr val="FFFF00"/>
                </a:solidFill>
              </a:rPr>
              <a:t>-  </a:t>
            </a:r>
            <a:r>
              <a:rPr lang="it-IT" b="1" dirty="0" smtClean="0">
                <a:solidFill>
                  <a:schemeClr val="bg2">
                    <a:lumMod val="10000"/>
                  </a:schemeClr>
                </a:solidFill>
              </a:rPr>
              <a:t>Attraverso il rinforzo positivo </a:t>
            </a:r>
          </a:p>
          <a:p>
            <a:pPr marL="209550" indent="-209550" defTabSz="449263">
              <a:spcBef>
                <a:spcPts val="8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bg2">
                    <a:lumMod val="10000"/>
                  </a:schemeClr>
                </a:solidFill>
              </a:rPr>
              <a:t>   </a:t>
            </a:r>
            <a:r>
              <a:rPr lang="it-IT" dirty="0" smtClean="0">
                <a:solidFill>
                  <a:schemeClr val="bg2">
                    <a:lumMod val="10000"/>
                  </a:schemeClr>
                </a:solidFill>
              </a:rPr>
              <a:t>si cerca di accrescere l’efficacia terapeutica:</a:t>
            </a:r>
          </a:p>
          <a:p>
            <a:pPr marL="209550" indent="-209550" defTabSz="449263">
              <a:spcBef>
                <a:spcPts val="8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endParaRPr lang="it-IT" dirty="0" smtClean="0">
              <a:solidFill>
                <a:schemeClr val="bg2">
                  <a:lumMod val="10000"/>
                </a:schemeClr>
              </a:solidFill>
            </a:endParaRPr>
          </a:p>
          <a:p>
            <a:pPr marL="209550" indent="-209550" defTabSz="449263">
              <a:spcBef>
                <a:spcPts val="8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bg2">
                    <a:lumMod val="10000"/>
                  </a:schemeClr>
                </a:solidFill>
              </a:rPr>
              <a:t>-  Valutando</a:t>
            </a:r>
            <a:r>
              <a:rPr lang="it-IT" dirty="0" smtClean="0">
                <a:solidFill>
                  <a:schemeClr val="bg2">
                    <a:lumMod val="10000"/>
                  </a:schemeClr>
                </a:solidFill>
              </a:rPr>
              <a:t> </a:t>
            </a:r>
            <a:r>
              <a:rPr lang="it-IT" b="1" dirty="0" smtClean="0">
                <a:solidFill>
                  <a:schemeClr val="bg2">
                    <a:lumMod val="10000"/>
                  </a:schemeClr>
                </a:solidFill>
              </a:rPr>
              <a:t>più l’impegno che la perdita di peso</a:t>
            </a:r>
            <a:endParaRPr lang="it-IT" dirty="0" smtClean="0">
              <a:solidFill>
                <a:schemeClr val="bg2">
                  <a:lumMod val="10000"/>
                </a:schemeClr>
              </a:solidFill>
              <a:latin typeface="Verdana" pitchFamily="34" charset="0"/>
              <a:ea typeface="Verdana" pitchFamily="34" charset="0"/>
              <a:cs typeface="Verdana" pitchFamily="34" charset="0"/>
              <a:sym typeface="Verdana" pitchFamily="34" charset="0"/>
            </a:endParaRPr>
          </a:p>
          <a:p>
            <a:pPr marL="209550" indent="-209550" defTabSz="449263">
              <a:spcBef>
                <a:spcPts val="8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endParaRPr lang="it-IT" dirty="0" smtClean="0">
              <a:solidFill>
                <a:schemeClr val="bg2">
                  <a:lumMod val="10000"/>
                </a:schemeClr>
              </a:solidFill>
            </a:endParaRPr>
          </a:p>
          <a:p>
            <a:pPr marL="209550" indent="-209550" defTabSz="449263">
              <a:spcBef>
                <a:spcPts val="8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bg2">
                    <a:lumMod val="10000"/>
                  </a:schemeClr>
                </a:solidFill>
              </a:rPr>
              <a:t>   Enfatizzando</a:t>
            </a:r>
            <a:r>
              <a:rPr lang="it-IT" dirty="0" smtClean="0">
                <a:solidFill>
                  <a:schemeClr val="bg2">
                    <a:lumMod val="10000"/>
                  </a:schemeClr>
                </a:solidFill>
              </a:rPr>
              <a:t> </a:t>
            </a:r>
            <a:r>
              <a:rPr lang="it-IT" b="1" dirty="0" smtClean="0">
                <a:solidFill>
                  <a:schemeClr val="bg2">
                    <a:lumMod val="10000"/>
                  </a:schemeClr>
                </a:solidFill>
              </a:rPr>
              <a:t>lo sviluppo  della  massa  magra  attraverso  l’attività motoria</a:t>
            </a:r>
          </a:p>
          <a:p>
            <a:pPr marL="209550" indent="-209550" defTabSz="449263">
              <a:spcBef>
                <a:spcPts val="8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endParaRPr lang="it-IT" dirty="0" smtClean="0">
              <a:solidFill>
                <a:schemeClr val="bg2">
                  <a:lumMod val="10000"/>
                </a:schemeClr>
              </a:solidFill>
            </a:endParaRPr>
          </a:p>
          <a:p>
            <a:pPr marL="209550" indent="-209550" defTabSz="449263">
              <a:spcBef>
                <a:spcPts val="800"/>
              </a:spcBef>
              <a:buClr>
                <a:srgbClr val="FFFFCC"/>
              </a:buClr>
              <a:buSzPct val="60000"/>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b="1" dirty="0" smtClean="0">
                <a:solidFill>
                  <a:schemeClr val="bg2">
                    <a:lumMod val="10000"/>
                  </a:schemeClr>
                </a:solidFill>
              </a:rPr>
              <a:t>-  Premiando e insegnando ai genitori a premiare i figli per le piccole  vittorie quotidiane </a:t>
            </a:r>
            <a:r>
              <a:rPr lang="it-IT" dirty="0" smtClean="0">
                <a:solidFill>
                  <a:schemeClr val="bg2">
                    <a:lumMod val="10000"/>
                  </a:schemeClr>
                </a:solidFill>
              </a:rPr>
              <a:t> </a:t>
            </a:r>
            <a:r>
              <a:rPr lang="it-IT" b="1" dirty="0" smtClean="0">
                <a:solidFill>
                  <a:schemeClr val="bg2">
                    <a:lumMod val="10000"/>
                  </a:schemeClr>
                </a:solidFill>
              </a:rPr>
              <a:t>(rafforza la motivazione durante il percorso terapeutico)</a:t>
            </a:r>
            <a:endParaRPr lang="it-IT" dirty="0">
              <a:solidFill>
                <a:schemeClr val="bg2">
                  <a:lumMod val="10000"/>
                </a:schemeClr>
              </a:solidFill>
            </a:endParaRPr>
          </a:p>
        </p:txBody>
      </p:sp>
      <p:sp>
        <p:nvSpPr>
          <p:cNvPr id="3" name="Titolo 2"/>
          <p:cNvSpPr>
            <a:spLocks noGrp="1"/>
          </p:cNvSpPr>
          <p:nvPr>
            <p:ph type="title"/>
          </p:nvPr>
        </p:nvSpPr>
        <p:spPr/>
        <p:txBody>
          <a:bodyPr>
            <a:normAutofit/>
          </a:bodyPr>
          <a:lstStyle/>
          <a:p>
            <a:r>
              <a:rPr lang="it-IT" sz="3600" dirty="0" smtClean="0"/>
              <a:t>Agiremo in pratica</a:t>
            </a:r>
            <a:endParaRPr lang="it-IT"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600" dirty="0" smtClean="0"/>
              <a:t>L’importanza di lavorare su un gruppo</a:t>
            </a:r>
            <a:endParaRPr lang="it-IT" sz="3600" dirty="0"/>
          </a:p>
        </p:txBody>
      </p:sp>
      <p:sp>
        <p:nvSpPr>
          <p:cNvPr id="3" name="Segnaposto contenuto 2"/>
          <p:cNvSpPr>
            <a:spLocks noGrp="1"/>
          </p:cNvSpPr>
          <p:nvPr>
            <p:ph idx="1"/>
          </p:nvPr>
        </p:nvSpPr>
        <p:spPr>
          <a:xfrm>
            <a:off x="611560" y="2276872"/>
            <a:ext cx="8003232" cy="3384376"/>
          </a:xfrm>
        </p:spPr>
        <p:txBody>
          <a:bodyPr/>
          <a:lstStyle/>
          <a:p>
            <a:pPr marL="319088" indent="-319088" defTabSz="449263">
              <a:spcBef>
                <a:spcPts val="700"/>
              </a:spcBef>
              <a:buClr>
                <a:srgbClr val="FFFFCC"/>
              </a:buClr>
              <a:buSzPct val="60000"/>
              <a:buNone/>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sz="1400" b="1" dirty="0" smtClean="0">
                <a:solidFill>
                  <a:srgbClr val="FFFF00"/>
                </a:solidFill>
                <a:effectLst>
                  <a:outerShdw blurRad="38100" dist="38100" dir="2700000" algn="tl">
                    <a:srgbClr val="000000"/>
                  </a:outerShdw>
                </a:effectLst>
              </a:rPr>
              <a:t>-    </a:t>
            </a:r>
            <a:r>
              <a:rPr lang="it-IT" sz="2000" b="1" dirty="0" smtClean="0">
                <a:solidFill>
                  <a:schemeClr val="bg2">
                    <a:lumMod val="10000"/>
                  </a:schemeClr>
                </a:solidFill>
              </a:rPr>
              <a:t>Favorisce</a:t>
            </a:r>
            <a:r>
              <a:rPr lang="it-IT" sz="2000" dirty="0" smtClean="0">
                <a:solidFill>
                  <a:schemeClr val="bg2">
                    <a:lumMod val="10000"/>
                  </a:schemeClr>
                </a:solidFill>
              </a:rPr>
              <a:t>  la condivisione del problema</a:t>
            </a:r>
          </a:p>
          <a:p>
            <a:pPr marL="319088" indent="-319088" defTabSz="449263">
              <a:spcBef>
                <a:spcPts val="700"/>
              </a:spcBef>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endParaRPr lang="it-IT" sz="2000" dirty="0" smtClean="0">
              <a:solidFill>
                <a:schemeClr val="bg2">
                  <a:lumMod val="10000"/>
                </a:schemeClr>
              </a:solidFill>
            </a:endParaRPr>
          </a:p>
          <a:p>
            <a:pPr marL="319088" indent="-319088" defTabSz="449263">
              <a:spcBef>
                <a:spcPts val="700"/>
              </a:spcBef>
              <a:buClr>
                <a:srgbClr val="FFFFCC"/>
              </a:buClr>
              <a:buSzPct val="60000"/>
              <a:buNone/>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sz="2000" b="1" dirty="0" smtClean="0">
                <a:solidFill>
                  <a:schemeClr val="bg2">
                    <a:lumMod val="10000"/>
                  </a:schemeClr>
                </a:solidFill>
              </a:rPr>
              <a:t>-  Stimola</a:t>
            </a:r>
            <a:r>
              <a:rPr lang="it-IT" sz="2000" dirty="0" smtClean="0">
                <a:solidFill>
                  <a:schemeClr val="bg2">
                    <a:lumMod val="10000"/>
                  </a:schemeClr>
                </a:solidFill>
              </a:rPr>
              <a:t> il bambino, grazie  alla  presenza del nuovo  amico, a  sperimentare  cambiamenti</a:t>
            </a:r>
          </a:p>
          <a:p>
            <a:pPr marL="319088" indent="-319088" defTabSz="449263">
              <a:spcBef>
                <a:spcPts val="700"/>
              </a:spcBef>
              <a:buClr>
                <a:srgbClr val="FFFFCC"/>
              </a:buClr>
              <a:buSzPct val="60000"/>
              <a:buFont typeface="Wingdings" pitchFamily="2" charset="2"/>
              <a:buChar char="•"/>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endParaRPr lang="it-IT" sz="2000" dirty="0" smtClean="0">
              <a:solidFill>
                <a:schemeClr val="bg2">
                  <a:lumMod val="10000"/>
                </a:schemeClr>
              </a:solidFill>
            </a:endParaRPr>
          </a:p>
          <a:p>
            <a:pPr marL="319088" indent="-319088" defTabSz="449263">
              <a:spcBef>
                <a:spcPts val="700"/>
              </a:spcBef>
              <a:buClr>
                <a:srgbClr val="FFFFCC"/>
              </a:buClr>
              <a:buSzPct val="60000"/>
              <a:buNone/>
              <a:tabLst>
                <a:tab pos="330200" algn="l"/>
                <a:tab pos="787400" algn="l"/>
                <a:tab pos="1231900" algn="l"/>
                <a:tab pos="1676400" algn="l"/>
                <a:tab pos="2133600" algn="l"/>
                <a:tab pos="2578100" algn="l"/>
                <a:tab pos="3022600" algn="l"/>
                <a:tab pos="3479800" algn="l"/>
                <a:tab pos="3924300" algn="l"/>
                <a:tab pos="4381500" algn="l"/>
                <a:tab pos="4826000" algn="l"/>
                <a:tab pos="5270500" algn="l"/>
                <a:tab pos="5727700" algn="l"/>
                <a:tab pos="6172200" algn="l"/>
                <a:tab pos="6616700" algn="l"/>
                <a:tab pos="7073900" algn="l"/>
                <a:tab pos="7518400" algn="l"/>
                <a:tab pos="7975600" algn="l"/>
                <a:tab pos="8420100" algn="l"/>
                <a:tab pos="8864600" algn="l"/>
                <a:tab pos="9321800" algn="l"/>
              </a:tabLst>
            </a:pPr>
            <a:r>
              <a:rPr lang="it-IT" sz="2000" b="1" dirty="0" smtClean="0">
                <a:solidFill>
                  <a:schemeClr val="bg2">
                    <a:lumMod val="10000"/>
                  </a:schemeClr>
                </a:solidFill>
              </a:rPr>
              <a:t>-  Sposta la sfida terapeutica </a:t>
            </a:r>
            <a:r>
              <a:rPr lang="it-IT" sz="2000" dirty="0" smtClean="0">
                <a:solidFill>
                  <a:schemeClr val="bg2">
                    <a:lumMod val="10000"/>
                  </a:schemeClr>
                </a:solidFill>
              </a:rPr>
              <a:t>dal problema individuale,  alla messa in comune di vissuti, difficoltà,  sperimentazioni,  successi.</a:t>
            </a:r>
            <a:endParaRPr lang="it-IT" sz="2000" dirty="0">
              <a:solidFill>
                <a:schemeClr val="bg2">
                  <a:lumMod val="1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margini di miglioramento</a:t>
            </a:r>
            <a:endParaRPr lang="it-IT" dirty="0"/>
          </a:p>
        </p:txBody>
      </p:sp>
      <p:sp>
        <p:nvSpPr>
          <p:cNvPr id="3" name="Segnaposto testo 2"/>
          <p:cNvSpPr>
            <a:spLocks noGrp="1"/>
          </p:cNvSpPr>
          <p:nvPr>
            <p:ph type="body" idx="1"/>
          </p:nvPr>
        </p:nvSpPr>
        <p:spPr/>
        <p:txBody>
          <a:bodyPr/>
          <a:lstStyle/>
          <a:p>
            <a:r>
              <a:rPr lang="it-IT" dirty="0" smtClean="0">
                <a:solidFill>
                  <a:srgbClr val="FF0000"/>
                </a:solidFill>
              </a:rPr>
              <a:t>Cosa si è visto che “funziona”</a:t>
            </a:r>
            <a:endParaRPr lang="it-IT" dirty="0">
              <a:solidFill>
                <a:srgbClr val="FF0000"/>
              </a:solidFill>
            </a:endParaRPr>
          </a:p>
        </p:txBody>
      </p:sp>
      <p:pic>
        <p:nvPicPr>
          <p:cNvPr id="30721" name="Picture 1" descr="C:\Users\rrcolombo\Desktop\Q gruppo M\GdM rrc\foto222.JPG"/>
          <p:cNvPicPr>
            <a:picLocks noChangeAspect="1" noChangeArrowheads="1"/>
          </p:cNvPicPr>
          <p:nvPr/>
        </p:nvPicPr>
        <p:blipFill>
          <a:blip r:embed="rId2" cstate="print"/>
          <a:srcRect/>
          <a:stretch>
            <a:fillRect/>
          </a:stretch>
        </p:blipFill>
        <p:spPr bwMode="auto">
          <a:xfrm>
            <a:off x="5508104" y="188640"/>
            <a:ext cx="3402378" cy="453650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971600" y="1124744"/>
            <a:ext cx="6786988" cy="2232249"/>
          </a:xfrm>
          <a:prstGeom prst="rect">
            <a:avLst/>
          </a:prstGeom>
          <a:noFill/>
          <a:ln w="9525">
            <a:noFill/>
            <a:miter lim="800000"/>
            <a:headEnd/>
            <a:tailEnd/>
          </a:ln>
        </p:spPr>
      </p:pic>
      <p:pic>
        <p:nvPicPr>
          <p:cNvPr id="3" name="Picture 3"/>
          <p:cNvPicPr>
            <a:picLocks noChangeAspect="1" noChangeArrowheads="1"/>
          </p:cNvPicPr>
          <p:nvPr/>
        </p:nvPicPr>
        <p:blipFill>
          <a:blip r:embed="rId3" cstate="print"/>
          <a:srcRect/>
          <a:stretch>
            <a:fillRect/>
          </a:stretch>
        </p:blipFill>
        <p:spPr bwMode="auto">
          <a:xfrm>
            <a:off x="2627784" y="4077072"/>
            <a:ext cx="5965194" cy="43204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3"/>
          <p:cNvSpPr txBox="1">
            <a:spLocks noChangeArrowheads="1"/>
          </p:cNvSpPr>
          <p:nvPr/>
        </p:nvSpPr>
        <p:spPr bwMode="auto">
          <a:xfrm>
            <a:off x="2195736" y="764704"/>
            <a:ext cx="5040312" cy="1061829"/>
          </a:xfrm>
          <a:prstGeom prst="rect">
            <a:avLst/>
          </a:prstGeom>
          <a:noFill/>
          <a:ln w="9525">
            <a:noFill/>
            <a:miter lim="800000"/>
            <a:headEnd/>
            <a:tailEnd/>
          </a:ln>
        </p:spPr>
        <p:txBody>
          <a:bodyPr>
            <a:spAutoFit/>
          </a:bodyPr>
          <a:lstStyle/>
          <a:p>
            <a:r>
              <a:rPr lang="it-IT" sz="2100" dirty="0" smtClean="0">
                <a:effectLst>
                  <a:outerShdw blurRad="38100" dist="38100" dir="2700000" algn="tl">
                    <a:srgbClr val="000000">
                      <a:alpha val="43137"/>
                    </a:srgbClr>
                  </a:outerShdw>
                </a:effectLst>
                <a:latin typeface="Calibri" pitchFamily="34" charset="0"/>
              </a:rPr>
              <a:t>Cosa emerge dal confronto dell’efficacia di </a:t>
            </a:r>
            <a:r>
              <a:rPr lang="it-IT" sz="2100" dirty="0">
                <a:effectLst>
                  <a:outerShdw blurRad="38100" dist="38100" dir="2700000" algn="tl">
                    <a:srgbClr val="000000">
                      <a:alpha val="43137"/>
                    </a:srgbClr>
                  </a:outerShdw>
                </a:effectLst>
                <a:latin typeface="Calibri" pitchFamily="34" charset="0"/>
              </a:rPr>
              <a:t>interventi basati su un solo “attore” </a:t>
            </a:r>
            <a:r>
              <a:rPr lang="it-IT" sz="2100" dirty="0" smtClean="0">
                <a:effectLst>
                  <a:outerShdw blurRad="38100" dist="38100" dir="2700000" algn="tl">
                    <a:srgbClr val="000000">
                      <a:alpha val="43137"/>
                    </a:srgbClr>
                  </a:outerShdw>
                </a:effectLst>
                <a:latin typeface="Calibri" pitchFamily="34" charset="0"/>
              </a:rPr>
              <a:t>o invece </a:t>
            </a:r>
            <a:r>
              <a:rPr lang="it-IT" sz="2100" dirty="0">
                <a:effectLst>
                  <a:outerShdw blurRad="38100" dist="38100" dir="2700000" algn="tl">
                    <a:srgbClr val="000000">
                      <a:alpha val="43137"/>
                    </a:srgbClr>
                  </a:outerShdw>
                </a:effectLst>
                <a:latin typeface="Calibri" pitchFamily="34" charset="0"/>
              </a:rPr>
              <a:t>sull’interazione tra </a:t>
            </a:r>
            <a:r>
              <a:rPr lang="it-IT" sz="2100" dirty="0" err="1">
                <a:effectLst>
                  <a:outerShdw blurRad="38100" dist="38100" dir="2700000" algn="tl">
                    <a:srgbClr val="000000">
                      <a:alpha val="43137"/>
                    </a:srgbClr>
                  </a:outerShdw>
                </a:effectLst>
                <a:latin typeface="Calibri" pitchFamily="34" charset="0"/>
              </a:rPr>
              <a:t>2</a:t>
            </a:r>
            <a:r>
              <a:rPr lang="it-IT" sz="2100" dirty="0">
                <a:effectLst>
                  <a:outerShdw blurRad="38100" dist="38100" dir="2700000" algn="tl">
                    <a:srgbClr val="000000">
                      <a:alpha val="43137"/>
                    </a:srgbClr>
                  </a:outerShdw>
                </a:effectLst>
                <a:latin typeface="Calibri" pitchFamily="34" charset="0"/>
              </a:rPr>
              <a:t> o più di </a:t>
            </a:r>
            <a:r>
              <a:rPr lang="it-IT" sz="2100" dirty="0" smtClean="0">
                <a:effectLst>
                  <a:outerShdw blurRad="38100" dist="38100" dir="2700000" algn="tl">
                    <a:srgbClr val="000000">
                      <a:alpha val="43137"/>
                    </a:srgbClr>
                  </a:outerShdw>
                </a:effectLst>
                <a:latin typeface="Calibri" pitchFamily="34" charset="0"/>
              </a:rPr>
              <a:t>essi?</a:t>
            </a:r>
            <a:endParaRPr lang="it-IT" sz="2100" dirty="0">
              <a:effectLst>
                <a:outerShdw blurRad="38100" dist="38100" dir="2700000" algn="tl">
                  <a:srgbClr val="000000">
                    <a:alpha val="43137"/>
                  </a:srgbClr>
                </a:outerShdw>
              </a:effectLst>
              <a:latin typeface="Calibri" pitchFamily="34" charset="0"/>
            </a:endParaRPr>
          </a:p>
        </p:txBody>
      </p:sp>
      <p:pic>
        <p:nvPicPr>
          <p:cNvPr id="3" name="Picture 2"/>
          <p:cNvPicPr>
            <a:picLocks noChangeAspect="1" noChangeArrowheads="1"/>
          </p:cNvPicPr>
          <p:nvPr/>
        </p:nvPicPr>
        <p:blipFill>
          <a:blip r:embed="rId2" cstate="print"/>
          <a:srcRect/>
          <a:stretch>
            <a:fillRect/>
          </a:stretch>
        </p:blipFill>
        <p:spPr bwMode="auto">
          <a:xfrm>
            <a:off x="4572000" y="2276872"/>
            <a:ext cx="3096344" cy="40380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267744" y="1268760"/>
            <a:ext cx="4752528" cy="923330"/>
          </a:xfrm>
          <a:prstGeom prst="rect">
            <a:avLst/>
          </a:prstGeom>
        </p:spPr>
        <p:txBody>
          <a:bodyPr wrap="square">
            <a:spAutoFit/>
          </a:bodyPr>
          <a:lstStyle/>
          <a:p>
            <a:pPr algn="ctr"/>
            <a:r>
              <a:rPr lang="it-IT" dirty="0" smtClean="0">
                <a:effectLst>
                  <a:outerShdw blurRad="38100" dist="38100" dir="2700000" algn="tl">
                    <a:srgbClr val="000000">
                      <a:alpha val="43137"/>
                    </a:srgbClr>
                  </a:outerShdw>
                </a:effectLst>
                <a:latin typeface="Calibri" pitchFamily="34" charset="0"/>
              </a:rPr>
              <a:t>Dunque la sinergia tra l’esercizio fisico aerobico e la dietoterapia sembrerebbe essere la carta vincente </a:t>
            </a:r>
            <a:endParaRPr lang="it-IT" dirty="0">
              <a:effectLst>
                <a:outerShdw blurRad="38100" dist="38100" dir="2700000" algn="tl">
                  <a:srgbClr val="000000">
                    <a:alpha val="43137"/>
                  </a:srgbClr>
                </a:outerShdw>
              </a:effectLst>
              <a:latin typeface="Calibri" pitchFamily="34" charset="0"/>
            </a:endParaRPr>
          </a:p>
        </p:txBody>
      </p:sp>
      <p:sp>
        <p:nvSpPr>
          <p:cNvPr id="3" name="Rettangolo 2"/>
          <p:cNvSpPr/>
          <p:nvPr/>
        </p:nvSpPr>
        <p:spPr>
          <a:xfrm>
            <a:off x="2267744" y="3212976"/>
            <a:ext cx="4572000" cy="923330"/>
          </a:xfrm>
          <a:prstGeom prst="rect">
            <a:avLst/>
          </a:prstGeom>
        </p:spPr>
        <p:txBody>
          <a:bodyPr>
            <a:spAutoFit/>
          </a:bodyPr>
          <a:lstStyle/>
          <a:p>
            <a:pPr algn="ctr"/>
            <a:r>
              <a:rPr lang="it-IT" dirty="0" smtClean="0">
                <a:effectLst>
                  <a:outerShdw blurRad="38100" dist="38100" dir="2700000" algn="tl">
                    <a:srgbClr val="000000">
                      <a:alpha val="43137"/>
                    </a:srgbClr>
                  </a:outerShdw>
                </a:effectLst>
                <a:latin typeface="Calibri" pitchFamily="34" charset="0"/>
              </a:rPr>
              <a:t>Ma a chi spetta il compito di </a:t>
            </a:r>
            <a:r>
              <a:rPr lang="it-IT" dirty="0" smtClean="0">
                <a:solidFill>
                  <a:srgbClr val="FF0000"/>
                </a:solidFill>
                <a:effectLst>
                  <a:outerShdw blurRad="38100" dist="38100" dir="2700000" algn="tl">
                    <a:srgbClr val="000000">
                      <a:alpha val="43137"/>
                    </a:srgbClr>
                  </a:outerShdw>
                </a:effectLst>
                <a:latin typeface="Calibri" pitchFamily="34" charset="0"/>
              </a:rPr>
              <a:t>“leader” </a:t>
            </a:r>
            <a:r>
              <a:rPr lang="it-IT" dirty="0" smtClean="0">
                <a:effectLst>
                  <a:outerShdw blurRad="38100" dist="38100" dir="2700000" algn="tl">
                    <a:srgbClr val="000000">
                      <a:alpha val="43137"/>
                    </a:srgbClr>
                  </a:outerShdw>
                </a:effectLst>
                <a:latin typeface="Calibri" pitchFamily="34" charset="0"/>
              </a:rPr>
              <a:t>nella promozione degli stili di vita adeguati per combattere questa epidemia?</a:t>
            </a:r>
            <a:endParaRPr lang="it-IT" dirty="0">
              <a:effectLst>
                <a:outerShdw blurRad="38100" dist="38100" dir="2700000" algn="tl">
                  <a:srgbClr val="000000">
                    <a:alpha val="43137"/>
                  </a:srgbClr>
                </a:outerShdw>
              </a:effectLst>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idx="4294967295"/>
          </p:nvPr>
        </p:nvSpPr>
        <p:spPr/>
        <p:txBody>
          <a:bodyPr anchor="b">
            <a:normAutofit fontScale="90000"/>
          </a:bodyPr>
          <a:lstStyle/>
          <a:p>
            <a:pPr eaLnBrk="1" hangingPunct="1">
              <a:defRPr/>
            </a:pPr>
            <a:r>
              <a:rPr lang="it-IT" sz="4000" dirty="0" smtClean="0"/>
              <a:t>L’ambiente </a:t>
            </a:r>
            <a:r>
              <a:rPr lang="it-IT" sz="4000" dirty="0" err="1" smtClean="0"/>
              <a:t>obesogenico</a:t>
            </a:r>
            <a:r>
              <a:rPr lang="it-IT" sz="4000" dirty="0" smtClean="0"/>
              <a:t> e … il nostro target:</a:t>
            </a:r>
          </a:p>
        </p:txBody>
      </p:sp>
      <p:pic>
        <p:nvPicPr>
          <p:cNvPr id="14338" name="Picture 1028" descr="OBESOGEN ENV"/>
          <p:cNvPicPr>
            <a:picLocks noGrp="1" noChangeAspect="1" noChangeArrowheads="1"/>
          </p:cNvPicPr>
          <p:nvPr>
            <p:ph type="body" idx="4294967295"/>
          </p:nvPr>
        </p:nvPicPr>
        <p:blipFill>
          <a:blip r:embed="rId2" cstate="print"/>
          <a:srcRect/>
          <a:stretch>
            <a:fillRect/>
          </a:stretch>
        </p:blipFill>
        <p:spPr>
          <a:xfrm>
            <a:off x="827584" y="2060848"/>
            <a:ext cx="4248150" cy="2952750"/>
          </a:xfrm>
        </p:spPr>
      </p:pic>
      <p:pic>
        <p:nvPicPr>
          <p:cNvPr id="14339" name="Picture 4" descr="CRCTR056"/>
          <p:cNvPicPr>
            <a:picLocks noChangeAspect="1" noChangeArrowheads="1"/>
          </p:cNvPicPr>
          <p:nvPr/>
        </p:nvPicPr>
        <p:blipFill>
          <a:blip r:embed="rId3" cstate="print"/>
          <a:srcRect/>
          <a:stretch>
            <a:fillRect/>
          </a:stretch>
        </p:blipFill>
        <p:spPr bwMode="auto">
          <a:xfrm>
            <a:off x="6228184" y="2555389"/>
            <a:ext cx="2350666" cy="3475524"/>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051720" y="1988840"/>
            <a:ext cx="4572000" cy="646331"/>
          </a:xfrm>
          <a:prstGeom prst="rect">
            <a:avLst/>
          </a:prstGeom>
        </p:spPr>
        <p:txBody>
          <a:bodyPr>
            <a:spAutoFit/>
          </a:bodyPr>
          <a:lstStyle/>
          <a:p>
            <a:pPr algn="ctr"/>
            <a:r>
              <a:rPr lang="it-IT" dirty="0" smtClean="0">
                <a:effectLst>
                  <a:outerShdw blurRad="38100" dist="38100" dir="2700000" algn="tl">
                    <a:srgbClr val="000000">
                      <a:alpha val="43137"/>
                    </a:srgbClr>
                  </a:outerShdw>
                </a:effectLst>
                <a:latin typeface="Calibri" pitchFamily="34" charset="0"/>
              </a:rPr>
              <a:t>… ma .. e nel caso di un bambino </a:t>
            </a:r>
            <a:r>
              <a:rPr lang="it-IT" dirty="0" smtClean="0">
                <a:solidFill>
                  <a:srgbClr val="FF0000"/>
                </a:solidFill>
                <a:effectLst>
                  <a:outerShdw blurRad="38100" dist="38100" dir="2700000" algn="tl">
                    <a:srgbClr val="000000">
                      <a:alpha val="43137"/>
                    </a:srgbClr>
                  </a:outerShdw>
                </a:effectLst>
                <a:latin typeface="Calibri" pitchFamily="34" charset="0"/>
              </a:rPr>
              <a:t>chi </a:t>
            </a:r>
            <a:r>
              <a:rPr lang="it-IT" dirty="0" smtClean="0">
                <a:effectLst>
                  <a:outerShdw blurRad="38100" dist="38100" dir="2700000" algn="tl">
                    <a:srgbClr val="000000">
                      <a:alpha val="43137"/>
                    </a:srgbClr>
                  </a:outerShdw>
                </a:effectLst>
                <a:latin typeface="Calibri" pitchFamily="34" charset="0"/>
              </a:rPr>
              <a:t>stabilisce cos’è “meglio”?</a:t>
            </a:r>
            <a:endParaRPr lang="it-IT" dirty="0">
              <a:effectLst>
                <a:outerShdw blurRad="38100" dist="38100" dir="2700000" algn="tl">
                  <a:srgbClr val="000000">
                    <a:alpha val="43137"/>
                  </a:srgbClr>
                </a:outerShdw>
              </a:effectLst>
              <a:latin typeface="Calibri" pitchFamily="34" charset="0"/>
            </a:endParaRPr>
          </a:p>
        </p:txBody>
      </p:sp>
      <p:sp>
        <p:nvSpPr>
          <p:cNvPr id="3" name="Rettangolo 2"/>
          <p:cNvSpPr/>
          <p:nvPr/>
        </p:nvSpPr>
        <p:spPr>
          <a:xfrm>
            <a:off x="1835696" y="3573016"/>
            <a:ext cx="5238328" cy="646331"/>
          </a:xfrm>
          <a:prstGeom prst="rect">
            <a:avLst/>
          </a:prstGeom>
        </p:spPr>
        <p:txBody>
          <a:bodyPr wrap="square">
            <a:spAutoFit/>
          </a:bodyPr>
          <a:lstStyle/>
          <a:p>
            <a:pPr algn="just"/>
            <a:r>
              <a:rPr lang="it-IT" dirty="0" smtClean="0">
                <a:effectLst>
                  <a:outerShdw blurRad="38100" dist="38100" dir="2700000" algn="tl">
                    <a:srgbClr val="000000">
                      <a:alpha val="43137"/>
                    </a:srgbClr>
                  </a:outerShdw>
                </a:effectLst>
                <a:latin typeface="Calibri" pitchFamily="34" charset="0"/>
              </a:rPr>
              <a:t>… se poi praticamente tutti siamo influenzati dagli stimoli ambientali più o meno quanto i bambini   … </a:t>
            </a:r>
            <a:r>
              <a:rPr lang="it-IT" dirty="0" smtClean="0">
                <a:solidFill>
                  <a:srgbClr val="FF0000"/>
                </a:solidFill>
                <a:effectLst>
                  <a:outerShdw blurRad="38100" dist="38100" dir="2700000" algn="tl">
                    <a:srgbClr val="000000">
                      <a:alpha val="43137"/>
                    </a:srgbClr>
                  </a:outerShdw>
                </a:effectLst>
                <a:latin typeface="Calibri" pitchFamily="34" charset="0"/>
              </a:rPr>
              <a:t>?!</a:t>
            </a:r>
            <a:endParaRPr lang="it-IT" dirty="0">
              <a:effectLst>
                <a:outerShdw blurRad="38100" dist="38100" dir="2700000" algn="tl">
                  <a:srgbClr val="000000">
                    <a:alpha val="43137"/>
                  </a:srgbClr>
                </a:outerShdw>
              </a:effectLst>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a:spLocks noChangeArrowheads="1"/>
          </p:cNvSpPr>
          <p:nvPr/>
        </p:nvSpPr>
        <p:spPr bwMode="auto">
          <a:xfrm>
            <a:off x="251520" y="1196752"/>
            <a:ext cx="8642350" cy="4616648"/>
          </a:xfrm>
          <a:prstGeom prst="rect">
            <a:avLst/>
          </a:prstGeom>
          <a:noFill/>
          <a:ln w="9525">
            <a:noFill/>
            <a:miter lim="800000"/>
            <a:headEnd/>
            <a:tailEnd/>
          </a:ln>
        </p:spPr>
        <p:txBody>
          <a:bodyPr wrap="square">
            <a:spAutoFit/>
          </a:bodyPr>
          <a:lstStyle/>
          <a:p>
            <a:pPr marL="265113" indent="-265113">
              <a:buSzPct val="70000"/>
              <a:buBlip>
                <a:blip r:embed="rId2"/>
              </a:buBlip>
              <a:tabLst>
                <a:tab pos="354013" algn="l"/>
              </a:tabLst>
            </a:pPr>
            <a:endParaRPr lang="it-IT" sz="2100" dirty="0" smtClean="0">
              <a:effectLst>
                <a:outerShdw blurRad="38100" dist="38100" dir="2700000" algn="tl">
                  <a:srgbClr val="000000">
                    <a:alpha val="43137"/>
                  </a:srgbClr>
                </a:outerShdw>
              </a:effectLst>
              <a:latin typeface="Calibri" pitchFamily="34" charset="0"/>
            </a:endParaRPr>
          </a:p>
          <a:p>
            <a:pPr marL="265113" indent="-265113">
              <a:buSzPct val="70000"/>
              <a:buBlip>
                <a:blip r:embed="rId2"/>
              </a:buBlip>
              <a:tabLst>
                <a:tab pos="354013" algn="l"/>
              </a:tabLst>
            </a:pPr>
            <a:r>
              <a:rPr lang="it-IT" sz="2100" dirty="0" smtClean="0">
                <a:effectLst>
                  <a:outerShdw blurRad="38100" dist="38100" dir="2700000" algn="tl">
                    <a:srgbClr val="000000">
                      <a:alpha val="43137"/>
                    </a:srgbClr>
                  </a:outerShdw>
                </a:effectLst>
                <a:latin typeface="Calibri" pitchFamily="34" charset="0"/>
              </a:rPr>
              <a:t>nel </a:t>
            </a:r>
            <a:r>
              <a:rPr lang="it-IT" sz="2100" dirty="0">
                <a:effectLst>
                  <a:outerShdw blurRad="38100" dist="38100" dir="2700000" algn="tl">
                    <a:srgbClr val="000000">
                      <a:alpha val="43137"/>
                    </a:srgbClr>
                  </a:outerShdw>
                </a:effectLst>
                <a:latin typeface="Calibri" pitchFamily="34" charset="0"/>
              </a:rPr>
              <a:t>difficile compito di modificare le abitudini e gli stili di vita il primo passo</a:t>
            </a:r>
            <a:r>
              <a:rPr lang="it-IT" sz="2100" dirty="0" smtClean="0">
                <a:effectLst>
                  <a:outerShdw blurRad="38100" dist="38100" dir="2700000" algn="tl">
                    <a:srgbClr val="000000">
                      <a:alpha val="43137"/>
                    </a:srgbClr>
                  </a:outerShdw>
                </a:effectLst>
                <a:latin typeface="Calibri" pitchFamily="34" charset="0"/>
              </a:rPr>
              <a:t> è aumentare </a:t>
            </a:r>
            <a:r>
              <a:rPr lang="it-IT" sz="2100" dirty="0">
                <a:effectLst>
                  <a:outerShdw blurRad="38100" dist="38100" dir="2700000" algn="tl">
                    <a:srgbClr val="000000">
                      <a:alpha val="43137"/>
                    </a:srgbClr>
                  </a:outerShdw>
                </a:effectLst>
                <a:latin typeface="Calibri" pitchFamily="34" charset="0"/>
              </a:rPr>
              <a:t>la consapevolezza genitoriale</a:t>
            </a:r>
            <a:r>
              <a:rPr lang="it-IT" sz="2100" dirty="0" smtClean="0">
                <a:effectLst>
                  <a:outerShdw blurRad="38100" dist="38100" dir="2700000" algn="tl">
                    <a:srgbClr val="000000">
                      <a:alpha val="43137"/>
                    </a:srgbClr>
                  </a:outerShdw>
                </a:effectLst>
                <a:latin typeface="Calibri" pitchFamily="34" charset="0"/>
              </a:rPr>
              <a:t> sia sulle </a:t>
            </a:r>
            <a:r>
              <a:rPr lang="it-IT" sz="2100" dirty="0">
                <a:effectLst>
                  <a:outerShdw blurRad="38100" dist="38100" dir="2700000" algn="tl">
                    <a:srgbClr val="000000">
                      <a:alpha val="43137"/>
                    </a:srgbClr>
                  </a:outerShdw>
                </a:effectLst>
                <a:latin typeface="Calibri" pitchFamily="34" charset="0"/>
              </a:rPr>
              <a:t>condizioni cliniche dei </a:t>
            </a:r>
            <a:r>
              <a:rPr lang="it-IT" sz="2100" dirty="0" smtClean="0">
                <a:effectLst>
                  <a:outerShdw blurRad="38100" dist="38100" dir="2700000" algn="tl">
                    <a:srgbClr val="000000">
                      <a:alpha val="43137"/>
                    </a:srgbClr>
                  </a:outerShdw>
                </a:effectLst>
                <a:latin typeface="Calibri" pitchFamily="34" charset="0"/>
              </a:rPr>
              <a:t>bambini che sulle </a:t>
            </a:r>
            <a:r>
              <a:rPr lang="it-IT" sz="2100" dirty="0">
                <a:effectLst>
                  <a:outerShdw blurRad="38100" dist="38100" dir="2700000" algn="tl">
                    <a:srgbClr val="000000">
                      <a:alpha val="43137"/>
                    </a:srgbClr>
                  </a:outerShdw>
                </a:effectLst>
                <a:latin typeface="Calibri" pitchFamily="34" charset="0"/>
              </a:rPr>
              <a:t>corrette abitudini alimentari;</a:t>
            </a:r>
          </a:p>
          <a:p>
            <a:pPr marL="265113" indent="-265113">
              <a:buSzPct val="70000"/>
              <a:buBlip>
                <a:blip r:embed="rId2"/>
              </a:buBlip>
              <a:tabLst>
                <a:tab pos="354013" algn="l"/>
              </a:tabLst>
            </a:pPr>
            <a:endParaRPr lang="it-IT" sz="2100" dirty="0" smtClean="0">
              <a:effectLst>
                <a:outerShdw blurRad="38100" dist="38100" dir="2700000" algn="tl">
                  <a:srgbClr val="000000">
                    <a:alpha val="43137"/>
                  </a:srgbClr>
                </a:outerShdw>
              </a:effectLst>
              <a:latin typeface="Calibri" pitchFamily="34" charset="0"/>
            </a:endParaRPr>
          </a:p>
          <a:p>
            <a:pPr marL="265113" indent="-265113">
              <a:buSzPct val="70000"/>
              <a:buBlip>
                <a:blip r:embed="rId2"/>
              </a:buBlip>
              <a:tabLst>
                <a:tab pos="354013" algn="l"/>
              </a:tabLst>
            </a:pPr>
            <a:r>
              <a:rPr lang="it-IT" sz="2100" dirty="0" smtClean="0">
                <a:effectLst>
                  <a:outerShdw blurRad="38100" dist="38100" dir="2700000" algn="tl">
                    <a:srgbClr val="000000">
                      <a:alpha val="43137"/>
                    </a:srgbClr>
                  </a:outerShdw>
                </a:effectLst>
                <a:latin typeface="Calibri" pitchFamily="34" charset="0"/>
              </a:rPr>
              <a:t>nell’intervento </a:t>
            </a:r>
            <a:r>
              <a:rPr lang="it-IT" sz="2100" dirty="0">
                <a:effectLst>
                  <a:outerShdw blurRad="38100" dist="38100" dir="2700000" algn="tl">
                    <a:srgbClr val="000000">
                      <a:alpha val="43137"/>
                    </a:srgbClr>
                  </a:outerShdw>
                </a:effectLst>
                <a:latin typeface="Calibri" pitchFamily="34" charset="0"/>
              </a:rPr>
              <a:t>terapeutico bisogna puntare l’attenzione alla sinergia tra la corretta alimentazione e l’attività fisica (non solo intesa come attività sportiva);</a:t>
            </a:r>
          </a:p>
          <a:p>
            <a:pPr marL="265113" indent="-265113">
              <a:buSzPct val="70000"/>
              <a:buBlip>
                <a:blip r:embed="rId2"/>
              </a:buBlip>
              <a:tabLst>
                <a:tab pos="354013" algn="l"/>
              </a:tabLst>
            </a:pPr>
            <a:endParaRPr lang="it-IT" sz="2100" dirty="0" smtClean="0">
              <a:effectLst>
                <a:outerShdw blurRad="38100" dist="38100" dir="2700000" algn="tl">
                  <a:srgbClr val="000000">
                    <a:alpha val="43137"/>
                  </a:srgbClr>
                </a:outerShdw>
              </a:effectLst>
              <a:latin typeface="Calibri" pitchFamily="34" charset="0"/>
            </a:endParaRPr>
          </a:p>
          <a:p>
            <a:pPr marL="265113" indent="-265113">
              <a:buSzPct val="70000"/>
              <a:buBlip>
                <a:blip r:embed="rId2"/>
              </a:buBlip>
              <a:tabLst>
                <a:tab pos="354013" algn="l"/>
              </a:tabLst>
            </a:pPr>
            <a:r>
              <a:rPr lang="it-IT" sz="2100" dirty="0" smtClean="0">
                <a:effectLst>
                  <a:outerShdw blurRad="38100" dist="38100" dir="2700000" algn="tl">
                    <a:srgbClr val="000000">
                      <a:alpha val="43137"/>
                    </a:srgbClr>
                  </a:outerShdw>
                </a:effectLst>
                <a:latin typeface="Calibri" pitchFamily="34" charset="0"/>
              </a:rPr>
              <a:t>nel </a:t>
            </a:r>
            <a:r>
              <a:rPr lang="it-IT" sz="2100" dirty="0">
                <a:effectLst>
                  <a:outerShdw blurRad="38100" dist="38100" dir="2700000" algn="tl">
                    <a:srgbClr val="000000">
                      <a:alpha val="43137"/>
                    </a:srgbClr>
                  </a:outerShdw>
                </a:effectLst>
                <a:latin typeface="Calibri" pitchFamily="34" charset="0"/>
              </a:rPr>
              <a:t>perseguire</a:t>
            </a:r>
            <a:r>
              <a:rPr lang="it-IT" sz="2100" dirty="0" smtClean="0">
                <a:effectLst>
                  <a:outerShdw blurRad="38100" dist="38100" dir="2700000" algn="tl">
                    <a:srgbClr val="000000">
                      <a:alpha val="43137"/>
                    </a:srgbClr>
                  </a:outerShdw>
                </a:effectLst>
                <a:latin typeface="Calibri" pitchFamily="34" charset="0"/>
              </a:rPr>
              <a:t> questi obiettivi </a:t>
            </a:r>
            <a:r>
              <a:rPr lang="it-IT" sz="2100" dirty="0">
                <a:effectLst>
                  <a:outerShdw blurRad="38100" dist="38100" dir="2700000" algn="tl">
                    <a:srgbClr val="000000">
                      <a:alpha val="43137"/>
                    </a:srgbClr>
                  </a:outerShdw>
                </a:effectLst>
                <a:latin typeface="Calibri" pitchFamily="34" charset="0"/>
              </a:rPr>
              <a:t>ci deve essere una comunione di intenti tra tutti gli “attori” coinvolti,</a:t>
            </a:r>
            <a:r>
              <a:rPr lang="it-IT" sz="2100" dirty="0" smtClean="0">
                <a:effectLst>
                  <a:outerShdw blurRad="38100" dist="38100" dir="2700000" algn="tl">
                    <a:srgbClr val="000000">
                      <a:alpha val="43137"/>
                    </a:srgbClr>
                  </a:outerShdw>
                </a:effectLst>
                <a:latin typeface="Calibri" pitchFamily="34" charset="0"/>
              </a:rPr>
              <a:t> dando particolare </a:t>
            </a:r>
            <a:r>
              <a:rPr lang="it-IT" sz="2100" dirty="0">
                <a:effectLst>
                  <a:outerShdw blurRad="38100" dist="38100" dir="2700000" algn="tl">
                    <a:srgbClr val="000000">
                      <a:alpha val="43137"/>
                    </a:srgbClr>
                  </a:outerShdw>
                </a:effectLst>
                <a:latin typeface="Calibri" pitchFamily="34" charset="0"/>
              </a:rPr>
              <a:t>attenzione al sistema scolastico, che potrebbe, forse, più facilmente attuare la corretta sinergia tra movimento e alimentazione, costruendo e rafforzando le conoscenze familiari </a:t>
            </a:r>
          </a:p>
        </p:txBody>
      </p:sp>
      <p:sp>
        <p:nvSpPr>
          <p:cNvPr id="3" name="Titolo 2"/>
          <p:cNvSpPr>
            <a:spLocks noGrp="1"/>
          </p:cNvSpPr>
          <p:nvPr>
            <p:ph type="title"/>
          </p:nvPr>
        </p:nvSpPr>
        <p:spPr/>
        <p:txBody>
          <a:bodyPr>
            <a:normAutofit/>
          </a:bodyPr>
          <a:lstStyle/>
          <a:p>
            <a:r>
              <a:rPr lang="it-IT" sz="2000" dirty="0" smtClean="0"/>
              <a:t>In </a:t>
            </a:r>
            <a:r>
              <a:rPr lang="it-IT" sz="2000" dirty="0" smtClean="0">
                <a:solidFill>
                  <a:srgbClr val="FF0000"/>
                </a:solidFill>
              </a:rPr>
              <a:t>un primo tentativo di </a:t>
            </a:r>
            <a:r>
              <a:rPr lang="it-IT" sz="2000" dirty="0" smtClean="0"/>
              <a:t>conclusione (e come non va fatta una diapositiva …)</a:t>
            </a:r>
            <a:endParaRPr lang="it-IT"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margini di miglioramento</a:t>
            </a:r>
            <a:endParaRPr lang="it-IT" dirty="0"/>
          </a:p>
        </p:txBody>
      </p:sp>
      <p:sp>
        <p:nvSpPr>
          <p:cNvPr id="3" name="Segnaposto testo 2"/>
          <p:cNvSpPr>
            <a:spLocks noGrp="1"/>
          </p:cNvSpPr>
          <p:nvPr>
            <p:ph type="body" idx="1"/>
          </p:nvPr>
        </p:nvSpPr>
        <p:spPr/>
        <p:txBody>
          <a:bodyPr/>
          <a:lstStyle/>
          <a:p>
            <a:r>
              <a:rPr lang="it-IT" dirty="0" smtClean="0">
                <a:solidFill>
                  <a:srgbClr val="FF0000"/>
                </a:solidFill>
              </a:rPr>
              <a:t>Gli strumenti più “tecnici”</a:t>
            </a:r>
            <a:endParaRPr lang="it-IT" dirty="0">
              <a:solidFill>
                <a:srgbClr val="FF0000"/>
              </a:solidFill>
            </a:endParaRPr>
          </a:p>
        </p:txBody>
      </p:sp>
      <p:pic>
        <p:nvPicPr>
          <p:cNvPr id="24577" name="Picture 1" descr="C:\Users\rrcolombo\Desktop\Q gruppo M\GdM rrc\foto223.JPG"/>
          <p:cNvPicPr>
            <a:picLocks noChangeAspect="1" noChangeArrowheads="1"/>
          </p:cNvPicPr>
          <p:nvPr/>
        </p:nvPicPr>
        <p:blipFill>
          <a:blip r:embed="rId2" cstate="print"/>
          <a:srcRect/>
          <a:stretch>
            <a:fillRect/>
          </a:stretch>
        </p:blipFill>
        <p:spPr bwMode="auto">
          <a:xfrm>
            <a:off x="5796136" y="188640"/>
            <a:ext cx="3240360" cy="432048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1271588" y="1657350"/>
            <a:ext cx="9144000" cy="0"/>
          </a:xfrm>
          <a:prstGeom prst="rect">
            <a:avLst/>
          </a:prstGeom>
          <a:noFill/>
          <a:ln w="9525">
            <a:noFill/>
            <a:miter lim="800000"/>
            <a:headEnd/>
            <a:tailEnd/>
          </a:ln>
        </p:spPr>
        <p:txBody>
          <a:bodyPr>
            <a:spAutoFit/>
          </a:bodyPr>
          <a:lstStyle/>
          <a:p>
            <a:endParaRPr lang="it-IT" sz="1800">
              <a:solidFill>
                <a:srgbClr val="000000"/>
              </a:solidFill>
              <a:latin typeface="Arial" pitchFamily="34" charset="0"/>
              <a:ea typeface="MS Pゴシック" pitchFamily="-92" charset="-128"/>
            </a:endParaRPr>
          </a:p>
        </p:txBody>
      </p:sp>
      <p:graphicFrame>
        <p:nvGraphicFramePr>
          <p:cNvPr id="2050" name="Object 5"/>
          <p:cNvGraphicFramePr>
            <a:graphicFrameLocks noChangeAspect="1"/>
          </p:cNvGraphicFramePr>
          <p:nvPr/>
        </p:nvGraphicFramePr>
        <p:xfrm>
          <a:off x="0" y="0"/>
          <a:ext cx="6296025" cy="3379788"/>
        </p:xfrm>
        <a:graphic>
          <a:graphicData uri="http://schemas.openxmlformats.org/presentationml/2006/ole">
            <p:oleObj spid="_x0000_s2050" name="Grafico" r:id="rId4" imgW="6600825" imgH="3543300" progId="MSGraph.Chart.8">
              <p:embed/>
            </p:oleObj>
          </a:graphicData>
        </a:graphic>
      </p:graphicFrame>
      <p:sp>
        <p:nvSpPr>
          <p:cNvPr id="2053" name="Rectangle 6"/>
          <p:cNvSpPr>
            <a:spLocks noChangeArrowheads="1"/>
          </p:cNvSpPr>
          <p:nvPr/>
        </p:nvSpPr>
        <p:spPr bwMode="auto">
          <a:xfrm>
            <a:off x="1271588" y="1476375"/>
            <a:ext cx="9144000" cy="0"/>
          </a:xfrm>
          <a:prstGeom prst="rect">
            <a:avLst/>
          </a:prstGeom>
          <a:noFill/>
          <a:ln w="9525">
            <a:noFill/>
            <a:miter lim="800000"/>
            <a:headEnd/>
            <a:tailEnd/>
          </a:ln>
        </p:spPr>
        <p:txBody>
          <a:bodyPr>
            <a:spAutoFit/>
          </a:bodyPr>
          <a:lstStyle/>
          <a:p>
            <a:endParaRPr lang="it-IT" sz="1800">
              <a:solidFill>
                <a:srgbClr val="000000"/>
              </a:solidFill>
              <a:latin typeface="Arial" pitchFamily="34" charset="0"/>
              <a:ea typeface="MS Pゴシック" pitchFamily="-92" charset="-128"/>
            </a:endParaRPr>
          </a:p>
        </p:txBody>
      </p:sp>
      <p:graphicFrame>
        <p:nvGraphicFramePr>
          <p:cNvPr id="2051" name="Object 7"/>
          <p:cNvGraphicFramePr>
            <a:graphicFrameLocks noChangeAspect="1"/>
          </p:cNvGraphicFramePr>
          <p:nvPr/>
        </p:nvGraphicFramePr>
        <p:xfrm>
          <a:off x="2819400" y="3206750"/>
          <a:ext cx="6324600" cy="3651250"/>
        </p:xfrm>
        <a:graphic>
          <a:graphicData uri="http://schemas.openxmlformats.org/presentationml/2006/ole">
            <p:oleObj spid="_x0000_s2051" r:id="rId5" imgW="6600825" imgH="3905250" progId="MSGraph.Chart.8">
              <p:embed/>
            </p:oleObj>
          </a:graphicData>
        </a:graphic>
      </p:graphicFrame>
      <p:sp>
        <p:nvSpPr>
          <p:cNvPr id="2054" name="Text Box 8"/>
          <p:cNvSpPr txBox="1">
            <a:spLocks noChangeArrowheads="1"/>
          </p:cNvSpPr>
          <p:nvPr/>
        </p:nvSpPr>
        <p:spPr bwMode="auto">
          <a:xfrm>
            <a:off x="107504" y="5517232"/>
            <a:ext cx="2843808" cy="1077218"/>
          </a:xfrm>
          <a:prstGeom prst="rect">
            <a:avLst/>
          </a:prstGeom>
          <a:noFill/>
          <a:ln w="9525">
            <a:noFill/>
            <a:miter lim="800000"/>
            <a:headEnd/>
            <a:tailEnd/>
          </a:ln>
        </p:spPr>
        <p:txBody>
          <a:bodyPr wrap="square">
            <a:spAutoFit/>
          </a:bodyPr>
          <a:lstStyle/>
          <a:p>
            <a:r>
              <a:rPr lang="it-IT" sz="1600" b="1" dirty="0">
                <a:ea typeface="MS Pゴシック" pitchFamily="-92" charset="-128"/>
                <a:cs typeface="Times New Roman" pitchFamily="18" charset="0"/>
              </a:rPr>
              <a:t>Cole </a:t>
            </a:r>
            <a:r>
              <a:rPr lang="it-IT" sz="1600" b="1" dirty="0" err="1">
                <a:ea typeface="MS Pゴシック" pitchFamily="-92" charset="-128"/>
                <a:cs typeface="Times New Roman" pitchFamily="18" charset="0"/>
              </a:rPr>
              <a:t>et</a:t>
            </a:r>
            <a:r>
              <a:rPr lang="it-IT" sz="1600" b="1" dirty="0">
                <a:ea typeface="MS Pゴシック" pitchFamily="-92" charset="-128"/>
                <a:cs typeface="Times New Roman" pitchFamily="18" charset="0"/>
              </a:rPr>
              <a:t> al. BMJ 2000;320:1240</a:t>
            </a:r>
          </a:p>
          <a:p>
            <a:r>
              <a:rPr lang="it-IT" sz="1600" b="1" dirty="0">
                <a:ea typeface="MS Pゴシック" pitchFamily="-92" charset="-128"/>
                <a:cs typeface="Times New Roman" pitchFamily="18" charset="0"/>
              </a:rPr>
              <a:t>Cole </a:t>
            </a:r>
            <a:r>
              <a:rPr lang="it-IT" sz="1600" b="1" dirty="0" err="1">
                <a:ea typeface="MS Pゴシック" pitchFamily="-92" charset="-128"/>
                <a:cs typeface="Times New Roman" pitchFamily="18" charset="0"/>
              </a:rPr>
              <a:t>et</a:t>
            </a:r>
            <a:r>
              <a:rPr lang="it-IT" sz="1600" b="1" dirty="0">
                <a:ea typeface="MS Pゴシック" pitchFamily="-92" charset="-128"/>
                <a:cs typeface="Times New Roman" pitchFamily="18" charset="0"/>
              </a:rPr>
              <a:t> al. BMJ 2007; 335:194</a:t>
            </a:r>
          </a:p>
        </p:txBody>
      </p:sp>
      <p:sp>
        <p:nvSpPr>
          <p:cNvPr id="2055" name="Text Box 9"/>
          <p:cNvSpPr txBox="1">
            <a:spLocks noChangeArrowheads="1"/>
          </p:cNvSpPr>
          <p:nvPr/>
        </p:nvSpPr>
        <p:spPr bwMode="auto">
          <a:xfrm>
            <a:off x="5580063" y="981075"/>
            <a:ext cx="3060700" cy="609600"/>
          </a:xfrm>
          <a:prstGeom prst="rect">
            <a:avLst/>
          </a:prstGeom>
          <a:noFill/>
          <a:ln w="9525">
            <a:noFill/>
            <a:miter lim="800000"/>
            <a:headEnd/>
            <a:tailEnd/>
          </a:ln>
        </p:spPr>
        <p:txBody>
          <a:bodyPr wrap="none">
            <a:spAutoFit/>
          </a:bodyPr>
          <a:lstStyle/>
          <a:p>
            <a:r>
              <a:rPr lang="it-IT" sz="2000" b="1" dirty="0">
                <a:latin typeface="Arial Black" pitchFamily="34" charset="0"/>
                <a:ea typeface="MS Pゴシック" pitchFamily="-92" charset="-128"/>
                <a:cs typeface="Times New Roman" pitchFamily="18" charset="0"/>
              </a:rPr>
              <a:t>BMI = peso / altezza</a:t>
            </a:r>
            <a:r>
              <a:rPr lang="it-IT" sz="2000" b="1" baseline="30000" dirty="0">
                <a:latin typeface="Arial Black" pitchFamily="34" charset="0"/>
                <a:ea typeface="MS Pゴシック" pitchFamily="-92" charset="-128"/>
                <a:cs typeface="Times New Roman" pitchFamily="18" charset="0"/>
              </a:rPr>
              <a:t>2</a:t>
            </a:r>
          </a:p>
          <a:p>
            <a:r>
              <a:rPr lang="it-IT" sz="1400" b="1" dirty="0">
                <a:latin typeface="Arial Black" pitchFamily="34" charset="0"/>
                <a:ea typeface="MS Pゴシック" pitchFamily="-92" charset="-128"/>
                <a:cs typeface="Times New Roman" pitchFamily="18" charset="0"/>
              </a:rPr>
              <a:t>(peso in Kg, altezza in m)</a:t>
            </a:r>
          </a:p>
        </p:txBody>
      </p:sp>
      <p:sp>
        <p:nvSpPr>
          <p:cNvPr id="2056" name="Text Box 11"/>
          <p:cNvSpPr txBox="1">
            <a:spLocks noChangeArrowheads="1"/>
          </p:cNvSpPr>
          <p:nvPr/>
        </p:nvSpPr>
        <p:spPr bwMode="auto">
          <a:xfrm>
            <a:off x="457200" y="3962400"/>
            <a:ext cx="2393950" cy="1190625"/>
          </a:xfrm>
          <a:prstGeom prst="rect">
            <a:avLst/>
          </a:prstGeom>
          <a:noFill/>
          <a:ln w="9525">
            <a:noFill/>
            <a:miter lim="800000"/>
            <a:headEnd/>
            <a:tailEnd/>
          </a:ln>
        </p:spPr>
        <p:txBody>
          <a:bodyPr wrap="none">
            <a:spAutoFit/>
          </a:bodyPr>
          <a:lstStyle/>
          <a:p>
            <a:r>
              <a:rPr lang="it-IT" sz="1800" b="1" dirty="0">
                <a:latin typeface="Arial" pitchFamily="34" charset="0"/>
                <a:ea typeface="MS Pゴシック" pitchFamily="-92" charset="-128"/>
              </a:rPr>
              <a:t>Standard</a:t>
            </a:r>
          </a:p>
          <a:p>
            <a:r>
              <a:rPr lang="it-IT" sz="1800" b="1" dirty="0">
                <a:latin typeface="Arial" pitchFamily="34" charset="0"/>
                <a:ea typeface="MS Pゴシック" pitchFamily="-92" charset="-128"/>
              </a:rPr>
              <a:t>Internazionali per</a:t>
            </a:r>
          </a:p>
          <a:p>
            <a:r>
              <a:rPr lang="it-IT" sz="1800" b="1" dirty="0">
                <a:latin typeface="Arial" pitchFamily="34" charset="0"/>
                <a:ea typeface="MS Pゴシック" pitchFamily="-92" charset="-128"/>
              </a:rPr>
              <a:t>obesità, sovrappeso</a:t>
            </a:r>
          </a:p>
          <a:p>
            <a:r>
              <a:rPr lang="it-IT" sz="1800" b="1" dirty="0">
                <a:latin typeface="Arial" pitchFamily="34" charset="0"/>
                <a:ea typeface="MS Pゴシック" pitchFamily="-92" charset="-128"/>
              </a:rPr>
              <a:t>e magrezza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uvola 1"/>
          <p:cNvSpPr>
            <a:spLocks/>
          </p:cNvSpPr>
          <p:nvPr/>
        </p:nvSpPr>
        <p:spPr>
          <a:xfrm>
            <a:off x="1403648" y="764704"/>
            <a:ext cx="6335713" cy="4751387"/>
          </a:xfrm>
          <a:prstGeom prst="cloud">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solidFill>
                  <a:schemeClr val="tx1"/>
                </a:solidFill>
              </a:rPr>
              <a:t> </a:t>
            </a:r>
          </a:p>
          <a:p>
            <a:pPr algn="ctr">
              <a:lnSpc>
                <a:spcPct val="150000"/>
              </a:lnSpc>
              <a:defRPr/>
            </a:pPr>
            <a:r>
              <a:rPr lang="it-IT" sz="1900" dirty="0">
                <a:solidFill>
                  <a:schemeClr val="tx1"/>
                </a:solidFill>
                <a:latin typeface="Tahoma" pitchFamily="34" charset="0"/>
                <a:cs typeface="Tahoma" pitchFamily="34" charset="0"/>
              </a:rPr>
              <a:t>BMI </a:t>
            </a:r>
            <a:r>
              <a:rPr lang="it-IT" sz="1900" dirty="0" err="1">
                <a:solidFill>
                  <a:schemeClr val="tx1"/>
                </a:solidFill>
                <a:latin typeface="Tahoma" pitchFamily="34" charset="0"/>
                <a:cs typeface="Tahoma" pitchFamily="34" charset="0"/>
              </a:rPr>
              <a:t>does</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not</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accurately</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measure</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fat</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content</a:t>
            </a:r>
            <a:r>
              <a:rPr lang="it-IT" sz="1900" dirty="0">
                <a:solidFill>
                  <a:schemeClr val="tx1"/>
                </a:solidFill>
                <a:latin typeface="Tahoma" pitchFamily="34" charset="0"/>
                <a:cs typeface="Tahoma" pitchFamily="34" charset="0"/>
              </a:rPr>
              <a:t>,</a:t>
            </a:r>
            <a:r>
              <a:rPr lang="it-IT" sz="1900" dirty="0" err="1">
                <a:solidFill>
                  <a:schemeClr val="tx1"/>
                </a:solidFill>
                <a:latin typeface="Tahoma" pitchFamily="34" charset="0"/>
                <a:cs typeface="Tahoma" pitchFamily="34" charset="0"/>
              </a:rPr>
              <a:t>reflect</a:t>
            </a:r>
            <a:r>
              <a:rPr lang="it-IT" sz="1900" dirty="0">
                <a:solidFill>
                  <a:schemeClr val="tx1"/>
                </a:solidFill>
                <a:latin typeface="Tahoma" pitchFamily="34" charset="0"/>
                <a:cs typeface="Tahoma" pitchFamily="34" charset="0"/>
              </a:rPr>
              <a:t> the </a:t>
            </a:r>
            <a:r>
              <a:rPr lang="it-IT" sz="1900" dirty="0" err="1">
                <a:solidFill>
                  <a:schemeClr val="tx1"/>
                </a:solidFill>
                <a:latin typeface="Tahoma" pitchFamily="34" charset="0"/>
                <a:cs typeface="Tahoma" pitchFamily="34" charset="0"/>
              </a:rPr>
              <a:t>proportions</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of</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muscle</a:t>
            </a:r>
            <a:r>
              <a:rPr lang="it-IT" sz="1900" dirty="0">
                <a:solidFill>
                  <a:schemeClr val="tx1"/>
                </a:solidFill>
                <a:latin typeface="Tahoma" pitchFamily="34" charset="0"/>
                <a:cs typeface="Tahoma" pitchFamily="34" charset="0"/>
              </a:rPr>
              <a:t> and </a:t>
            </a:r>
            <a:r>
              <a:rPr lang="it-IT" sz="1900" dirty="0" err="1">
                <a:solidFill>
                  <a:schemeClr val="tx1"/>
                </a:solidFill>
                <a:latin typeface="Tahoma" pitchFamily="34" charset="0"/>
                <a:cs typeface="Tahoma" pitchFamily="34" charset="0"/>
              </a:rPr>
              <a:t>fat</a:t>
            </a:r>
            <a:r>
              <a:rPr lang="it-IT" sz="1900" dirty="0">
                <a:solidFill>
                  <a:schemeClr val="tx1"/>
                </a:solidFill>
                <a:latin typeface="Tahoma" pitchFamily="34" charset="0"/>
                <a:cs typeface="Tahoma" pitchFamily="34" charset="0"/>
              </a:rPr>
              <a:t>, </a:t>
            </a:r>
            <a:r>
              <a:rPr lang="en-US" sz="1900" dirty="0">
                <a:solidFill>
                  <a:schemeClr val="tx1"/>
                </a:solidFill>
                <a:latin typeface="Tahoma" pitchFamily="34" charset="0"/>
                <a:cs typeface="Tahoma" pitchFamily="34" charset="0"/>
              </a:rPr>
              <a:t>or account for sex and </a:t>
            </a:r>
            <a:r>
              <a:rPr lang="it-IT" sz="1900" dirty="0" err="1">
                <a:solidFill>
                  <a:schemeClr val="tx1"/>
                </a:solidFill>
                <a:latin typeface="Tahoma" pitchFamily="34" charset="0"/>
                <a:cs typeface="Tahoma" pitchFamily="34" charset="0"/>
              </a:rPr>
              <a:t>racial</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differences</a:t>
            </a:r>
            <a:r>
              <a:rPr lang="it-IT" sz="1900" dirty="0">
                <a:solidFill>
                  <a:schemeClr val="tx1"/>
                </a:solidFill>
                <a:latin typeface="Tahoma" pitchFamily="34" charset="0"/>
                <a:cs typeface="Tahoma" pitchFamily="34" charset="0"/>
              </a:rPr>
              <a:t> in </a:t>
            </a:r>
            <a:r>
              <a:rPr lang="it-IT" sz="1900" dirty="0" err="1">
                <a:solidFill>
                  <a:schemeClr val="tx1"/>
                </a:solidFill>
                <a:latin typeface="Tahoma" pitchFamily="34" charset="0"/>
                <a:cs typeface="Tahoma" pitchFamily="34" charset="0"/>
              </a:rPr>
              <a:t>fat</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content</a:t>
            </a:r>
            <a:r>
              <a:rPr lang="it-IT" sz="1900" dirty="0">
                <a:solidFill>
                  <a:schemeClr val="tx1"/>
                </a:solidFill>
                <a:latin typeface="Tahoma" pitchFamily="34" charset="0"/>
                <a:cs typeface="Tahoma" pitchFamily="34" charset="0"/>
              </a:rPr>
              <a:t> and </a:t>
            </a:r>
            <a:r>
              <a:rPr lang="it-IT" sz="1900" dirty="0" err="1">
                <a:solidFill>
                  <a:schemeClr val="tx1"/>
                </a:solidFill>
                <a:latin typeface="Tahoma" pitchFamily="34" charset="0"/>
                <a:cs typeface="Tahoma" pitchFamily="34" charset="0"/>
              </a:rPr>
              <a:t>distribution</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of</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intra-abdominal</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visceral</a:t>
            </a:r>
            <a:r>
              <a:rPr lang="it-IT" sz="1900" dirty="0">
                <a:solidFill>
                  <a:schemeClr val="tx1"/>
                </a:solidFill>
                <a:latin typeface="Tahoma" pitchFamily="34" charset="0"/>
                <a:cs typeface="Tahoma" pitchFamily="34" charset="0"/>
              </a:rPr>
              <a:t>) and </a:t>
            </a:r>
            <a:r>
              <a:rPr lang="it-IT" sz="1900" dirty="0" err="1">
                <a:solidFill>
                  <a:schemeClr val="tx1"/>
                </a:solidFill>
                <a:latin typeface="Tahoma" pitchFamily="34" charset="0"/>
                <a:cs typeface="Tahoma" pitchFamily="34" charset="0"/>
              </a:rPr>
              <a:t>subcutaneous</a:t>
            </a:r>
            <a:r>
              <a:rPr lang="it-IT" sz="1900" dirty="0">
                <a:solidFill>
                  <a:schemeClr val="tx1"/>
                </a:solidFill>
                <a:latin typeface="Tahoma" pitchFamily="34" charset="0"/>
                <a:cs typeface="Tahoma" pitchFamily="34" charset="0"/>
              </a:rPr>
              <a:t> </a:t>
            </a:r>
            <a:r>
              <a:rPr lang="it-IT" sz="1900" dirty="0" err="1">
                <a:solidFill>
                  <a:schemeClr val="tx1"/>
                </a:solidFill>
                <a:latin typeface="Tahoma" pitchFamily="34" charset="0"/>
                <a:cs typeface="Tahoma" pitchFamily="34" charset="0"/>
              </a:rPr>
              <a:t>fat</a:t>
            </a:r>
            <a:r>
              <a:rPr lang="it-IT" sz="1900" dirty="0">
                <a:solidFill>
                  <a:schemeClr val="tx1"/>
                </a:solidFill>
                <a:latin typeface="Tahoma" pitchFamily="34" charset="0"/>
                <a:cs typeface="Tahoma" pitchFamily="34" charset="0"/>
              </a:rPr>
              <a:t>.</a:t>
            </a:r>
          </a:p>
          <a:p>
            <a:pPr algn="ctr">
              <a:lnSpc>
                <a:spcPct val="150000"/>
              </a:lnSpc>
              <a:defRPr/>
            </a:pPr>
            <a:r>
              <a:rPr lang="it-IT" sz="1600" dirty="0">
                <a:solidFill>
                  <a:schemeClr val="tx1"/>
                </a:solidFill>
                <a:latin typeface="Tahoma" pitchFamily="34" charset="0"/>
                <a:cs typeface="Tahoma" pitchFamily="34" charset="0"/>
              </a:rPr>
              <a:t>- </a:t>
            </a:r>
            <a:r>
              <a:rPr lang="it-IT" sz="1600" dirty="0" err="1">
                <a:solidFill>
                  <a:schemeClr val="tx1"/>
                </a:solidFill>
                <a:latin typeface="Tahoma" pitchFamily="34" charset="0"/>
                <a:cs typeface="Tahoma" pitchFamily="34" charset="0"/>
              </a:rPr>
              <a:t>Krakauer</a:t>
            </a:r>
            <a:r>
              <a:rPr lang="it-IT" sz="1600" dirty="0">
                <a:solidFill>
                  <a:schemeClr val="tx1"/>
                </a:solidFill>
                <a:latin typeface="Tahoma" pitchFamily="34" charset="0"/>
                <a:cs typeface="Tahoma" pitchFamily="34" charset="0"/>
              </a:rPr>
              <a:t> NY 2012 -</a:t>
            </a:r>
            <a:endParaRPr lang="en-US" sz="1600" dirty="0">
              <a:solidFill>
                <a:schemeClr val="tx1"/>
              </a:solidFill>
              <a:latin typeface="Tahoma" pitchFamily="34" charset="0"/>
              <a:cs typeface="Tahom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ttangolo 3"/>
          <p:cNvSpPr>
            <a:spLocks noChangeArrowheads="1"/>
          </p:cNvSpPr>
          <p:nvPr/>
        </p:nvSpPr>
        <p:spPr bwMode="auto">
          <a:xfrm>
            <a:off x="179512" y="188640"/>
            <a:ext cx="8748464" cy="6586418"/>
          </a:xfrm>
          <a:prstGeom prst="rect">
            <a:avLst/>
          </a:prstGeom>
          <a:noFill/>
          <a:ln w="9525">
            <a:noFill/>
            <a:miter lim="800000"/>
            <a:headEnd/>
            <a:tailEnd/>
          </a:ln>
        </p:spPr>
        <p:txBody>
          <a:bodyPr wrap="square">
            <a:spAutoFit/>
          </a:bodyPr>
          <a:lstStyle/>
          <a:p>
            <a:r>
              <a:rPr lang="en-US" dirty="0">
                <a:latin typeface="Calibri" pitchFamily="34" charset="0"/>
              </a:rPr>
              <a:t>International Journal of Obesity (2013) 37, 943–946;</a:t>
            </a:r>
            <a:endParaRPr lang="it-IT" dirty="0">
              <a:latin typeface="Calibri" pitchFamily="34" charset="0"/>
            </a:endParaRPr>
          </a:p>
          <a:p>
            <a:r>
              <a:rPr lang="en-US" b="1" dirty="0">
                <a:solidFill>
                  <a:srgbClr val="FF0000"/>
                </a:solidFill>
                <a:latin typeface="Calibri" pitchFamily="34" charset="0"/>
              </a:rPr>
              <a:t>Waist circumference-to-height ratio predicts adiposity better than body mass index in children and adolescents.</a:t>
            </a:r>
          </a:p>
          <a:p>
            <a:r>
              <a:rPr lang="it-IT" sz="1600" dirty="0">
                <a:latin typeface="Calibri" pitchFamily="34" charset="0"/>
              </a:rPr>
              <a:t>P. Brambilla, G. </a:t>
            </a:r>
            <a:r>
              <a:rPr lang="it-IT" sz="1600" dirty="0" err="1">
                <a:latin typeface="Calibri" pitchFamily="34" charset="0"/>
              </a:rPr>
              <a:t>Bedogni</a:t>
            </a:r>
            <a:r>
              <a:rPr lang="it-IT" sz="1600" dirty="0">
                <a:latin typeface="Calibri" pitchFamily="34" charset="0"/>
              </a:rPr>
              <a:t>, M. </a:t>
            </a:r>
            <a:r>
              <a:rPr lang="it-IT" sz="1600" dirty="0" err="1">
                <a:latin typeface="Calibri" pitchFamily="34" charset="0"/>
              </a:rPr>
              <a:t>Heo</a:t>
            </a:r>
            <a:r>
              <a:rPr lang="it-IT" sz="1600" dirty="0">
                <a:latin typeface="Calibri" pitchFamily="34" charset="0"/>
              </a:rPr>
              <a:t> and A. </a:t>
            </a:r>
            <a:r>
              <a:rPr lang="it-IT" sz="1600" dirty="0" err="1">
                <a:latin typeface="Calibri" pitchFamily="34" charset="0"/>
              </a:rPr>
              <a:t>Pietrobelli</a:t>
            </a:r>
            <a:r>
              <a:rPr lang="it-IT" sz="1600" dirty="0">
                <a:latin typeface="Calibri" pitchFamily="34" charset="0"/>
              </a:rPr>
              <a:t>.</a:t>
            </a:r>
          </a:p>
          <a:p>
            <a:endParaRPr lang="en-US" sz="1600" dirty="0">
              <a:latin typeface="Calibri" pitchFamily="34" charset="0"/>
            </a:endParaRPr>
          </a:p>
          <a:p>
            <a:r>
              <a:rPr lang="en-US" sz="1600" b="1" dirty="0">
                <a:latin typeface="Calibri" pitchFamily="34" charset="0"/>
              </a:rPr>
              <a:t>OBJECTIVE</a:t>
            </a:r>
            <a:r>
              <a:rPr lang="en-US" sz="1600" dirty="0">
                <a:latin typeface="Calibri" pitchFamily="34" charset="0"/>
              </a:rPr>
              <a:t>: Body mass index (BMI) is the surrogate measure of adiposity most commonly employed in children and adults. Waist circumference (WC) and the waist circumference-to-height ratio (</a:t>
            </a:r>
            <a:r>
              <a:rPr lang="en-US" sz="1600" dirty="0" err="1">
                <a:latin typeface="Calibri" pitchFamily="34" charset="0"/>
              </a:rPr>
              <a:t>WCHt</a:t>
            </a:r>
            <a:r>
              <a:rPr lang="en-US" sz="1600" dirty="0">
                <a:latin typeface="Calibri" pitchFamily="34" charset="0"/>
              </a:rPr>
              <a:t>) have been proposed as markers of adiposity-related morbidity in children. However, no study to date has compared </a:t>
            </a:r>
            <a:r>
              <a:rPr lang="en-US" sz="1600" dirty="0" err="1">
                <a:latin typeface="Calibri" pitchFamily="34" charset="0"/>
              </a:rPr>
              <a:t>WCHt</a:t>
            </a:r>
            <a:r>
              <a:rPr lang="en-US" sz="1600" dirty="0">
                <a:latin typeface="Calibri" pitchFamily="34" charset="0"/>
              </a:rPr>
              <a:t>, WC, BMI and </a:t>
            </a:r>
            <a:r>
              <a:rPr lang="en-US" sz="1600" dirty="0" err="1">
                <a:latin typeface="Calibri" pitchFamily="34" charset="0"/>
              </a:rPr>
              <a:t>skinfolds</a:t>
            </a:r>
            <a:r>
              <a:rPr lang="en-US" sz="1600" dirty="0">
                <a:latin typeface="Calibri" pitchFamily="34" charset="0"/>
              </a:rPr>
              <a:t> thickness for their ability to detect </a:t>
            </a:r>
            <a:r>
              <a:rPr lang="it-IT" sz="1600" dirty="0">
                <a:latin typeface="Calibri" pitchFamily="34" charset="0"/>
              </a:rPr>
              <a:t>body </a:t>
            </a:r>
            <a:r>
              <a:rPr lang="it-IT" sz="1600" dirty="0" err="1">
                <a:latin typeface="Calibri" pitchFamily="34" charset="0"/>
              </a:rPr>
              <a:t>adiposity</a:t>
            </a:r>
            <a:r>
              <a:rPr lang="it-IT" sz="1600" dirty="0">
                <a:latin typeface="Calibri" pitchFamily="34" charset="0"/>
              </a:rPr>
              <a:t>.</a:t>
            </a:r>
          </a:p>
          <a:p>
            <a:endParaRPr lang="en-US" sz="1600" dirty="0">
              <a:latin typeface="Calibri" pitchFamily="34" charset="0"/>
            </a:endParaRPr>
          </a:p>
          <a:p>
            <a:r>
              <a:rPr lang="en-US" sz="1600" b="1" dirty="0">
                <a:latin typeface="Calibri" pitchFamily="34" charset="0"/>
              </a:rPr>
              <a:t>AIM</a:t>
            </a:r>
            <a:r>
              <a:rPr lang="en-US" sz="1600" dirty="0">
                <a:latin typeface="Calibri" pitchFamily="34" charset="0"/>
              </a:rPr>
              <a:t>: To compare </a:t>
            </a:r>
            <a:r>
              <a:rPr lang="en-US" sz="1600" dirty="0" err="1">
                <a:latin typeface="Calibri" pitchFamily="34" charset="0"/>
              </a:rPr>
              <a:t>WCHt</a:t>
            </a:r>
            <a:r>
              <a:rPr lang="en-US" sz="1600" dirty="0">
                <a:latin typeface="Calibri" pitchFamily="34" charset="0"/>
              </a:rPr>
              <a:t>, WC, BMI and </a:t>
            </a:r>
            <a:r>
              <a:rPr lang="en-US" sz="1600" dirty="0" err="1">
                <a:latin typeface="Calibri" pitchFamily="34" charset="0"/>
              </a:rPr>
              <a:t>skinfolds</a:t>
            </a:r>
            <a:r>
              <a:rPr lang="en-US" sz="1600" dirty="0">
                <a:latin typeface="Calibri" pitchFamily="34" charset="0"/>
              </a:rPr>
              <a:t> for their accuracy in predicting percent body fat (PBF), percent trunk fat (PTF) and fat mass index (FMI) in a large sample of children and adolescents.</a:t>
            </a:r>
          </a:p>
          <a:p>
            <a:endParaRPr lang="en-US" sz="1600" dirty="0">
              <a:latin typeface="Calibri" pitchFamily="34" charset="0"/>
            </a:endParaRPr>
          </a:p>
          <a:p>
            <a:r>
              <a:rPr lang="en-US" sz="1600" b="1" dirty="0">
                <a:latin typeface="Calibri" pitchFamily="34" charset="0"/>
              </a:rPr>
              <a:t>DESIGN, SETTING AND PARTICIPANTS</a:t>
            </a:r>
            <a:r>
              <a:rPr lang="en-US" sz="1600" dirty="0">
                <a:latin typeface="Calibri" pitchFamily="34" charset="0"/>
              </a:rPr>
              <a:t>: We studied 2339 children and adolescents aged 8–18 years from the US National Health and Nutrition Examination Survey 2003/2004. Body fat was measured using dual-energy X-ray </a:t>
            </a:r>
            <a:r>
              <a:rPr lang="en-US" sz="1600" dirty="0" err="1">
                <a:latin typeface="Calibri" pitchFamily="34" charset="0"/>
              </a:rPr>
              <a:t>absorptiometry</a:t>
            </a:r>
            <a:r>
              <a:rPr lang="en-US" sz="1600" dirty="0">
                <a:latin typeface="Calibri" pitchFamily="34" charset="0"/>
              </a:rPr>
              <a:t>. Multivariable regression </a:t>
            </a:r>
            <a:r>
              <a:rPr lang="en-US" sz="1600" dirty="0" err="1">
                <a:latin typeface="Calibri" pitchFamily="34" charset="0"/>
              </a:rPr>
              <a:t>splines</a:t>
            </a:r>
            <a:r>
              <a:rPr lang="en-US" sz="1600" dirty="0">
                <a:latin typeface="Calibri" pitchFamily="34" charset="0"/>
              </a:rPr>
              <a:t> were used to model the association between PBF, PTF, FMI and the predictors of interest.</a:t>
            </a:r>
          </a:p>
          <a:p>
            <a:endParaRPr lang="en-US" sz="1600" dirty="0">
              <a:latin typeface="Calibri" pitchFamily="34" charset="0"/>
            </a:endParaRPr>
          </a:p>
          <a:p>
            <a:r>
              <a:rPr lang="en-US" sz="1600" b="1" dirty="0">
                <a:latin typeface="Calibri" pitchFamily="34" charset="0"/>
              </a:rPr>
              <a:t>RESULTS</a:t>
            </a:r>
            <a:r>
              <a:rPr lang="en-US" sz="1600" dirty="0">
                <a:latin typeface="Calibri" pitchFamily="34" charset="0"/>
              </a:rPr>
              <a:t>: </a:t>
            </a:r>
            <a:r>
              <a:rPr lang="en-US" sz="1600" dirty="0" err="1">
                <a:latin typeface="Calibri" pitchFamily="34" charset="0"/>
              </a:rPr>
              <a:t>WCHt</a:t>
            </a:r>
            <a:r>
              <a:rPr lang="en-US" sz="1600" dirty="0">
                <a:latin typeface="Calibri" pitchFamily="34" charset="0"/>
              </a:rPr>
              <a:t> alone explained 64% of PBF variance as compared with 31% for WC, 32% for BMI and 72% for the sum of triceps and </a:t>
            </a:r>
            <a:r>
              <a:rPr lang="en-US" sz="1600" dirty="0" err="1">
                <a:latin typeface="Calibri" pitchFamily="34" charset="0"/>
              </a:rPr>
              <a:t>subscapular</a:t>
            </a:r>
            <a:r>
              <a:rPr lang="en-US" sz="1600" dirty="0">
                <a:latin typeface="Calibri" pitchFamily="34" charset="0"/>
              </a:rPr>
              <a:t> </a:t>
            </a:r>
            <a:r>
              <a:rPr lang="en-US" sz="1600" dirty="0" err="1">
                <a:latin typeface="Calibri" pitchFamily="34" charset="0"/>
              </a:rPr>
              <a:t>skinfolds</a:t>
            </a:r>
            <a:r>
              <a:rPr lang="en-US" sz="1600" dirty="0">
                <a:latin typeface="Calibri" pitchFamily="34" charset="0"/>
              </a:rPr>
              <a:t> (SF2) (Po0.001 for all). When age and gender were added to the predictors, the explained variance increased to 80% for the </a:t>
            </a:r>
            <a:r>
              <a:rPr lang="en-US" sz="1600" dirty="0" err="1">
                <a:latin typeface="Calibri" pitchFamily="34" charset="0"/>
              </a:rPr>
              <a:t>WCHt</a:t>
            </a:r>
            <a:r>
              <a:rPr lang="en-US" sz="1600" dirty="0">
                <a:latin typeface="Calibri" pitchFamily="34" charset="0"/>
              </a:rPr>
              <a:t> model, 72% for the WC model, 68% for the BMI model and 84% for the SF2 model. There was no practical advantage to add the ethnic group as further predictor. Similar relationships were observed with PTF and FMI.</a:t>
            </a:r>
          </a:p>
          <a:p>
            <a:endParaRPr lang="en-US" sz="1600" dirty="0">
              <a:latin typeface="Calibri" pitchFamily="34" charset="0"/>
            </a:endParaRPr>
          </a:p>
          <a:p>
            <a:r>
              <a:rPr lang="en-US" sz="1600" b="1" u="sng" dirty="0">
                <a:latin typeface="Calibri" pitchFamily="34" charset="0"/>
              </a:rPr>
              <a:t>CONCLUSIONS</a:t>
            </a:r>
            <a:r>
              <a:rPr lang="en-US" sz="1600" u="sng" dirty="0">
                <a:latin typeface="Calibri" pitchFamily="34" charset="0"/>
              </a:rPr>
              <a:t>: </a:t>
            </a:r>
            <a:r>
              <a:rPr lang="en-US" sz="1600" u="sng" dirty="0" err="1">
                <a:latin typeface="Calibri" pitchFamily="34" charset="0"/>
              </a:rPr>
              <a:t>WCHt</a:t>
            </a:r>
            <a:r>
              <a:rPr lang="en-US" sz="1600" u="sng" dirty="0">
                <a:latin typeface="Calibri" pitchFamily="34" charset="0"/>
              </a:rPr>
              <a:t> is better than WC and BMI at predicting adiposity in children and adolescents. It can be a useful surrogate of body adiposity when </a:t>
            </a:r>
            <a:r>
              <a:rPr lang="en-US" sz="1600" u="sng" dirty="0" err="1">
                <a:latin typeface="Calibri" pitchFamily="34" charset="0"/>
              </a:rPr>
              <a:t>skinfold</a:t>
            </a:r>
            <a:r>
              <a:rPr lang="en-US" sz="1600" u="sng" dirty="0">
                <a:latin typeface="Calibri" pitchFamily="34" charset="0"/>
              </a:rPr>
              <a:t> measurements are not available.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uvola 1"/>
          <p:cNvSpPr/>
          <p:nvPr/>
        </p:nvSpPr>
        <p:spPr>
          <a:xfrm>
            <a:off x="1691680" y="764705"/>
            <a:ext cx="5940425" cy="4752528"/>
          </a:xfrm>
          <a:prstGeom prst="clou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0000"/>
              </a:lnSpc>
              <a:defRPr/>
            </a:pPr>
            <a:r>
              <a:rPr lang="en-US" dirty="0">
                <a:solidFill>
                  <a:schemeClr val="tx1"/>
                </a:solidFill>
                <a:latin typeface="Tahoma" pitchFamily="34" charset="0"/>
              </a:rPr>
              <a:t>   </a:t>
            </a:r>
            <a:r>
              <a:rPr lang="en-US" dirty="0" smtClean="0">
                <a:solidFill>
                  <a:schemeClr val="tx1"/>
                </a:solidFill>
                <a:latin typeface="Tahoma" pitchFamily="34" charset="0"/>
              </a:rPr>
              <a:t>    In </a:t>
            </a:r>
            <a:r>
              <a:rPr lang="en-US" dirty="0">
                <a:solidFill>
                  <a:schemeClr val="tx1"/>
                </a:solidFill>
                <a:latin typeface="Tahoma" pitchFamily="34" charset="0"/>
              </a:rPr>
              <a:t>conclusion: </a:t>
            </a:r>
          </a:p>
          <a:p>
            <a:pPr algn="ctr">
              <a:lnSpc>
                <a:spcPct val="100000"/>
              </a:lnSpc>
              <a:defRPr/>
            </a:pPr>
            <a:r>
              <a:rPr lang="en-US" dirty="0">
                <a:solidFill>
                  <a:schemeClr val="tx1"/>
                </a:solidFill>
                <a:latin typeface="Tahoma" pitchFamily="34" charset="0"/>
              </a:rPr>
              <a:t> </a:t>
            </a:r>
            <a:r>
              <a:rPr lang="en-US" dirty="0" smtClean="0">
                <a:solidFill>
                  <a:schemeClr val="tx1"/>
                </a:solidFill>
                <a:latin typeface="Tahoma" pitchFamily="34" charset="0"/>
              </a:rPr>
              <a:t>WC/Ht </a:t>
            </a:r>
            <a:r>
              <a:rPr lang="en-US" dirty="0">
                <a:solidFill>
                  <a:schemeClr val="tx1"/>
                </a:solidFill>
                <a:latin typeface="Tahoma" pitchFamily="34" charset="0"/>
              </a:rPr>
              <a:t>is </a:t>
            </a:r>
            <a:r>
              <a:rPr lang="en-US" dirty="0">
                <a:solidFill>
                  <a:schemeClr val="bg1"/>
                </a:solidFill>
                <a:latin typeface="Tahoma" pitchFamily="34" charset="0"/>
              </a:rPr>
              <a:t>superior</a:t>
            </a:r>
            <a:r>
              <a:rPr lang="en-US" dirty="0">
                <a:solidFill>
                  <a:schemeClr val="tx1"/>
                </a:solidFill>
                <a:latin typeface="Tahoma" pitchFamily="34" charset="0"/>
              </a:rPr>
              <a:t> to BMI and WC alone as marker of total and trunk adiposity, and is a </a:t>
            </a:r>
            <a:r>
              <a:rPr lang="en-US" dirty="0">
                <a:solidFill>
                  <a:schemeClr val="bg1"/>
                </a:solidFill>
                <a:latin typeface="Tahoma" pitchFamily="34" charset="0"/>
              </a:rPr>
              <a:t>good marker of body adiposity </a:t>
            </a:r>
            <a:r>
              <a:rPr lang="en-US" dirty="0">
                <a:solidFill>
                  <a:schemeClr val="tx1"/>
                </a:solidFill>
                <a:latin typeface="Tahoma" pitchFamily="34" charset="0"/>
              </a:rPr>
              <a:t>when the effect of age and gender is taken into account and when direct measures of subcutaneous fat (that is, </a:t>
            </a:r>
            <a:r>
              <a:rPr lang="en-US" dirty="0" err="1">
                <a:solidFill>
                  <a:schemeClr val="bg1"/>
                </a:solidFill>
                <a:latin typeface="Tahoma" pitchFamily="34" charset="0"/>
              </a:rPr>
              <a:t>skinfolds</a:t>
            </a:r>
            <a:r>
              <a:rPr lang="it-IT" dirty="0" err="1">
                <a:solidFill>
                  <a:schemeClr val="bg1"/>
                </a:solidFill>
                <a:latin typeface="Tahoma" pitchFamily="34" charset="0"/>
              </a:rPr>
              <a:t>thickness</a:t>
            </a:r>
            <a:r>
              <a:rPr lang="it-IT" dirty="0">
                <a:solidFill>
                  <a:schemeClr val="tx1"/>
                </a:solidFill>
                <a:latin typeface="Tahoma" pitchFamily="34" charset="0"/>
              </a:rPr>
              <a:t>) are </a:t>
            </a:r>
            <a:r>
              <a:rPr lang="it-IT" dirty="0" err="1">
                <a:solidFill>
                  <a:schemeClr val="tx1"/>
                </a:solidFill>
                <a:latin typeface="Tahoma" pitchFamily="34" charset="0"/>
              </a:rPr>
              <a:t>not</a:t>
            </a:r>
            <a:r>
              <a:rPr lang="it-IT" dirty="0">
                <a:solidFill>
                  <a:schemeClr val="tx1"/>
                </a:solidFill>
                <a:latin typeface="Tahoma" pitchFamily="34" charset="0"/>
              </a:rPr>
              <a:t> </a:t>
            </a:r>
            <a:r>
              <a:rPr lang="it-IT" dirty="0" err="1">
                <a:solidFill>
                  <a:schemeClr val="tx1"/>
                </a:solidFill>
                <a:latin typeface="Tahoma" pitchFamily="34" charset="0"/>
              </a:rPr>
              <a:t>available</a:t>
            </a:r>
            <a:r>
              <a:rPr lang="it-IT" dirty="0">
                <a:solidFill>
                  <a:schemeClr val="tx1"/>
                </a:solidFill>
                <a:latin typeface="Tahoma" pitchFamily="34" charset="0"/>
              </a:rPr>
              <a:t>.</a:t>
            </a:r>
            <a:endParaRPr lang="en-US" dirty="0">
              <a:solidFill>
                <a:schemeClr val="tx1"/>
              </a:solidFill>
              <a:latin typeface="Tahoma"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29699" name="Picture 4" descr="logo univ trasp"/>
          <p:cNvPicPr>
            <a:picLocks noChangeAspect="1" noChangeArrowheads="1"/>
          </p:cNvPicPr>
          <p:nvPr/>
        </p:nvPicPr>
        <p:blipFill>
          <a:blip r:embed="rId3" cstate="print"/>
          <a:srcRect/>
          <a:stretch>
            <a:fillRect/>
          </a:stretch>
        </p:blipFill>
        <p:spPr bwMode="auto">
          <a:xfrm>
            <a:off x="8399463" y="6308725"/>
            <a:ext cx="636587" cy="504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30723" name="Picture 4" descr="logo univ trasp"/>
          <p:cNvPicPr>
            <a:picLocks noChangeAspect="1" noChangeArrowheads="1"/>
          </p:cNvPicPr>
          <p:nvPr/>
        </p:nvPicPr>
        <p:blipFill>
          <a:blip r:embed="rId3" cstate="print"/>
          <a:srcRect/>
          <a:stretch>
            <a:fillRect/>
          </a:stretch>
        </p:blipFill>
        <p:spPr bwMode="auto">
          <a:xfrm>
            <a:off x="8399463" y="6308725"/>
            <a:ext cx="636587" cy="504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margini di miglioramento</a:t>
            </a:r>
            <a:endParaRPr lang="it-IT" dirty="0"/>
          </a:p>
        </p:txBody>
      </p:sp>
      <p:sp>
        <p:nvSpPr>
          <p:cNvPr id="3" name="Segnaposto testo 2"/>
          <p:cNvSpPr>
            <a:spLocks noGrp="1"/>
          </p:cNvSpPr>
          <p:nvPr>
            <p:ph type="body" idx="1"/>
          </p:nvPr>
        </p:nvSpPr>
        <p:spPr/>
        <p:txBody>
          <a:bodyPr/>
          <a:lstStyle/>
          <a:p>
            <a:r>
              <a:rPr lang="it-IT" dirty="0" smtClean="0">
                <a:solidFill>
                  <a:srgbClr val="FF0000"/>
                </a:solidFill>
              </a:rPr>
              <a:t>Ancora … ma sprofondando nella biochimica</a:t>
            </a:r>
            <a:endParaRPr lang="it-IT"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6B8D6BD9-B0B9-480B-890E-C64D92B69482}" type="datetime1">
              <a:rPr lang="it-IT"/>
              <a:pPr/>
              <a:t>07/06/2014</a:t>
            </a:fld>
            <a:endParaRPr lang="it-IT"/>
          </a:p>
        </p:txBody>
      </p:sp>
      <p:sp>
        <p:nvSpPr>
          <p:cNvPr id="6" name="Segnaposto piè di pagina 4"/>
          <p:cNvSpPr>
            <a:spLocks noGrp="1"/>
          </p:cNvSpPr>
          <p:nvPr>
            <p:ph type="ftr" sz="quarter" idx="11"/>
          </p:nvPr>
        </p:nvSpPr>
        <p:spPr/>
        <p:txBody>
          <a:bodyPr/>
          <a:lstStyle/>
          <a:p>
            <a:r>
              <a:rPr lang="it-IT" dirty="0"/>
              <a:t>dott. R.R. Colombo - </a:t>
            </a:r>
            <a:r>
              <a:rPr lang="it-IT" dirty="0" smtClean="0"/>
              <a:t>Servizio </a:t>
            </a:r>
            <a:r>
              <a:rPr lang="it-IT" dirty="0"/>
              <a:t>di Dietologia - </a:t>
            </a:r>
            <a:r>
              <a:rPr lang="it-IT" dirty="0" err="1"/>
              <a:t>Osp</a:t>
            </a:r>
            <a:r>
              <a:rPr lang="it-IT" dirty="0"/>
              <a:t>. Bollate</a:t>
            </a:r>
          </a:p>
        </p:txBody>
      </p:sp>
      <p:sp>
        <p:nvSpPr>
          <p:cNvPr id="7" name="Segnaposto numero diapositiva 5"/>
          <p:cNvSpPr>
            <a:spLocks noGrp="1"/>
          </p:cNvSpPr>
          <p:nvPr>
            <p:ph type="sldNum" sz="quarter" idx="12"/>
          </p:nvPr>
        </p:nvSpPr>
        <p:spPr/>
        <p:txBody>
          <a:bodyPr/>
          <a:lstStyle/>
          <a:p>
            <a:fld id="{5FE4F15B-22EF-4BDB-B1A8-692DB21FEDE7}" type="slidenum">
              <a:rPr lang="it-IT"/>
              <a:pPr/>
              <a:t>30</a:t>
            </a:fld>
            <a:endParaRPr lang="it-IT"/>
          </a:p>
        </p:txBody>
      </p:sp>
      <p:sp>
        <p:nvSpPr>
          <p:cNvPr id="29698" name="Rectangle 2"/>
          <p:cNvSpPr>
            <a:spLocks noGrp="1" noChangeArrowheads="1"/>
          </p:cNvSpPr>
          <p:nvPr>
            <p:ph type="title"/>
          </p:nvPr>
        </p:nvSpPr>
        <p:spPr/>
        <p:txBody>
          <a:bodyPr>
            <a:normAutofit/>
          </a:bodyPr>
          <a:lstStyle/>
          <a:p>
            <a:r>
              <a:rPr lang="it-IT" sz="4000" dirty="0">
                <a:solidFill>
                  <a:srgbClr val="FF0000"/>
                </a:solidFill>
              </a:rPr>
              <a:t>I nutrienti</a:t>
            </a:r>
          </a:p>
        </p:txBody>
      </p:sp>
      <p:sp>
        <p:nvSpPr>
          <p:cNvPr id="29699" name="Rectangle 3"/>
          <p:cNvSpPr>
            <a:spLocks noGrp="1" noChangeArrowheads="1"/>
          </p:cNvSpPr>
          <p:nvPr>
            <p:ph type="body" idx="1"/>
          </p:nvPr>
        </p:nvSpPr>
        <p:spPr/>
        <p:txBody>
          <a:bodyPr/>
          <a:lstStyle/>
          <a:p>
            <a:r>
              <a:rPr lang="it-IT" dirty="0"/>
              <a:t>Aminoacidi</a:t>
            </a:r>
          </a:p>
          <a:p>
            <a:r>
              <a:rPr lang="it-IT" dirty="0"/>
              <a:t>Grassi</a:t>
            </a:r>
          </a:p>
          <a:p>
            <a:r>
              <a:rPr lang="it-IT" dirty="0"/>
              <a:t>Zuccheri</a:t>
            </a:r>
          </a:p>
          <a:p>
            <a:r>
              <a:rPr lang="it-IT" dirty="0"/>
              <a:t>Vitamine e Sali minerali</a:t>
            </a:r>
          </a:p>
          <a:p>
            <a:r>
              <a:rPr lang="it-IT" dirty="0"/>
              <a:t>Fibre</a:t>
            </a:r>
          </a:p>
          <a:p>
            <a:r>
              <a:rPr lang="it-IT" dirty="0" smtClean="0"/>
              <a:t>Acqua</a:t>
            </a:r>
            <a:endParaRPr lang="it-IT" dirty="0"/>
          </a:p>
        </p:txBody>
      </p:sp>
      <p:pic>
        <p:nvPicPr>
          <p:cNvPr id="29700" name="Picture 4" descr="D:\Images\Active Sports\ACTVE044.WMF"/>
          <p:cNvPicPr>
            <a:picLocks noChangeAspect="1" noChangeArrowheads="1"/>
          </p:cNvPicPr>
          <p:nvPr/>
        </p:nvPicPr>
        <p:blipFill>
          <a:blip r:embed="rId2" cstate="print"/>
          <a:srcRect/>
          <a:stretch>
            <a:fillRect/>
          </a:stretch>
        </p:blipFill>
        <p:spPr bwMode="auto">
          <a:xfrm>
            <a:off x="6948264" y="1196752"/>
            <a:ext cx="1336675" cy="183197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A4035EA2-1ECC-406C-A9A8-6E6CBE16C365}"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DB1F4F08-7A88-411E-B766-01AE13058939}" type="slidenum">
              <a:rPr lang="it-IT"/>
              <a:pPr/>
              <a:t>31</a:t>
            </a:fld>
            <a:endParaRPr lang="it-IT"/>
          </a:p>
        </p:txBody>
      </p:sp>
      <p:sp>
        <p:nvSpPr>
          <p:cNvPr id="35842" name="Rectangle 2"/>
          <p:cNvSpPr>
            <a:spLocks noGrp="1" noChangeArrowheads="1"/>
          </p:cNvSpPr>
          <p:nvPr>
            <p:ph type="title"/>
          </p:nvPr>
        </p:nvSpPr>
        <p:spPr/>
        <p:txBody>
          <a:bodyPr/>
          <a:lstStyle/>
          <a:p>
            <a:r>
              <a:rPr lang="it-IT" dirty="0"/>
              <a:t>Vie metaboliche: </a:t>
            </a:r>
            <a:r>
              <a:rPr lang="it-IT" dirty="0">
                <a:solidFill>
                  <a:srgbClr val="FF0000"/>
                </a:solidFill>
              </a:rPr>
              <a:t>zuccheri</a:t>
            </a:r>
          </a:p>
        </p:txBody>
      </p:sp>
      <p:sp>
        <p:nvSpPr>
          <p:cNvPr id="35843" name="Rectangle 3"/>
          <p:cNvSpPr>
            <a:spLocks noGrp="1" noChangeArrowheads="1"/>
          </p:cNvSpPr>
          <p:nvPr>
            <p:ph type="body" idx="1"/>
          </p:nvPr>
        </p:nvSpPr>
        <p:spPr/>
        <p:txBody>
          <a:bodyPr/>
          <a:lstStyle/>
          <a:p>
            <a:pPr>
              <a:lnSpc>
                <a:spcPct val="90000"/>
              </a:lnSpc>
            </a:pPr>
            <a:r>
              <a:rPr lang="it-IT" dirty="0"/>
              <a:t>Dall’</a:t>
            </a:r>
            <a:r>
              <a:rPr lang="it-IT" dirty="0" err="1"/>
              <a:t>ossalacetato</a:t>
            </a:r>
            <a:r>
              <a:rPr lang="it-IT" dirty="0"/>
              <a:t> </a:t>
            </a:r>
            <a:r>
              <a:rPr lang="it-IT" dirty="0" err="1"/>
              <a:t>+acetilCoA</a:t>
            </a:r>
            <a:r>
              <a:rPr lang="it-IT" dirty="0"/>
              <a:t> (-&gt; piruvato)) al </a:t>
            </a:r>
            <a:r>
              <a:rPr lang="it-IT" dirty="0" smtClean="0">
                <a:solidFill>
                  <a:schemeClr val="accent1">
                    <a:lumMod val="75000"/>
                  </a:schemeClr>
                </a:solidFill>
              </a:rPr>
              <a:t>glucosio</a:t>
            </a:r>
            <a:r>
              <a:rPr lang="it-IT" dirty="0" smtClean="0"/>
              <a:t> </a:t>
            </a:r>
            <a:r>
              <a:rPr lang="it-IT" dirty="0"/>
              <a:t>(&gt; </a:t>
            </a:r>
            <a:r>
              <a:rPr lang="it-IT" dirty="0" err="1">
                <a:solidFill>
                  <a:srgbClr val="FF0000"/>
                </a:solidFill>
              </a:rPr>
              <a:t>cortisolo</a:t>
            </a:r>
            <a:r>
              <a:rPr lang="it-IT" dirty="0"/>
              <a:t>)</a:t>
            </a:r>
          </a:p>
          <a:p>
            <a:pPr>
              <a:lnSpc>
                <a:spcPct val="90000"/>
              </a:lnSpc>
            </a:pPr>
            <a:r>
              <a:rPr lang="it-IT" dirty="0"/>
              <a:t>La via dei </a:t>
            </a:r>
            <a:r>
              <a:rPr lang="it-IT" dirty="0" err="1"/>
              <a:t>pentoso</a:t>
            </a:r>
            <a:r>
              <a:rPr lang="it-IT" dirty="0"/>
              <a:t> fosfati </a:t>
            </a:r>
            <a:r>
              <a:rPr lang="it-IT" dirty="0">
                <a:solidFill>
                  <a:schemeClr val="accent1">
                    <a:lumMod val="60000"/>
                    <a:lumOff val="40000"/>
                  </a:schemeClr>
                </a:solidFill>
              </a:rPr>
              <a:t>(</a:t>
            </a:r>
            <a:r>
              <a:rPr lang="it-IT" dirty="0" smtClean="0">
                <a:solidFill>
                  <a:schemeClr val="accent1">
                    <a:lumMod val="75000"/>
                  </a:schemeClr>
                </a:solidFill>
              </a:rPr>
              <a:t>glucosio</a:t>
            </a:r>
            <a:r>
              <a:rPr lang="it-IT" dirty="0" smtClean="0">
                <a:solidFill>
                  <a:schemeClr val="accent1">
                    <a:lumMod val="60000"/>
                    <a:lumOff val="40000"/>
                  </a:schemeClr>
                </a:solidFill>
              </a:rPr>
              <a:t>) </a:t>
            </a:r>
            <a:r>
              <a:rPr lang="it-IT" dirty="0"/>
              <a:t>porta a glicerolo 3P e </a:t>
            </a:r>
            <a:r>
              <a:rPr lang="it-IT" dirty="0" smtClean="0"/>
              <a:t>-&gt;</a:t>
            </a:r>
            <a:r>
              <a:rPr lang="it-IT" dirty="0" smtClean="0">
                <a:solidFill>
                  <a:schemeClr val="accent1">
                    <a:lumMod val="75000"/>
                  </a:schemeClr>
                </a:solidFill>
              </a:rPr>
              <a:t>trigliceridi</a:t>
            </a:r>
            <a:endParaRPr lang="it-IT" dirty="0">
              <a:solidFill>
                <a:schemeClr val="accent1">
                  <a:lumMod val="75000"/>
                </a:schemeClr>
              </a:solidFill>
            </a:endParaRPr>
          </a:p>
          <a:p>
            <a:pPr>
              <a:lnSpc>
                <a:spcPct val="90000"/>
              </a:lnSpc>
            </a:pPr>
            <a:r>
              <a:rPr lang="it-IT" dirty="0" err="1">
                <a:solidFill>
                  <a:schemeClr val="accent1">
                    <a:lumMod val="75000"/>
                  </a:schemeClr>
                </a:solidFill>
              </a:rPr>
              <a:t>Glicogenosintesi</a:t>
            </a:r>
            <a:r>
              <a:rPr lang="it-IT" dirty="0"/>
              <a:t> inattivata con </a:t>
            </a:r>
            <a:r>
              <a:rPr lang="it-IT" dirty="0">
                <a:solidFill>
                  <a:srgbClr val="FF0000"/>
                </a:solidFill>
              </a:rPr>
              <a:t>adrenalina e </a:t>
            </a:r>
            <a:r>
              <a:rPr lang="it-IT" dirty="0" err="1">
                <a:solidFill>
                  <a:srgbClr val="FF0000"/>
                </a:solidFill>
              </a:rPr>
              <a:t>glucagone</a:t>
            </a:r>
            <a:endParaRPr lang="it-IT" dirty="0"/>
          </a:p>
          <a:p>
            <a:pPr>
              <a:lnSpc>
                <a:spcPct val="90000"/>
              </a:lnSpc>
            </a:pPr>
            <a:r>
              <a:rPr lang="it-IT" dirty="0">
                <a:solidFill>
                  <a:schemeClr val="accent1">
                    <a:lumMod val="75000"/>
                  </a:schemeClr>
                </a:solidFill>
              </a:rPr>
              <a:t>Glicolisi</a:t>
            </a:r>
            <a:r>
              <a:rPr lang="it-IT" dirty="0"/>
              <a:t> </a:t>
            </a:r>
            <a:r>
              <a:rPr lang="it-IT" dirty="0" err="1"/>
              <a:t>aerobia</a:t>
            </a:r>
            <a:r>
              <a:rPr lang="it-IT" dirty="0"/>
              <a:t> e </a:t>
            </a:r>
            <a:r>
              <a:rPr lang="it-IT" dirty="0" err="1"/>
              <a:t>anaerobia</a:t>
            </a:r>
            <a:r>
              <a:rPr lang="it-IT" dirty="0"/>
              <a:t> è la via catabolica: </a:t>
            </a:r>
            <a:r>
              <a:rPr lang="it-IT" dirty="0">
                <a:solidFill>
                  <a:schemeClr val="accent3">
                    <a:lumMod val="75000"/>
                  </a:schemeClr>
                </a:solidFill>
              </a:rPr>
              <a:t>utilizzazione a scopo energetico</a:t>
            </a:r>
          </a:p>
          <a:p>
            <a:pPr>
              <a:lnSpc>
                <a:spcPct val="90000"/>
              </a:lnSpc>
            </a:pPr>
            <a:endParaRPr lang="it-IT" dirty="0"/>
          </a:p>
        </p:txBody>
      </p:sp>
      <p:pic>
        <p:nvPicPr>
          <p:cNvPr id="35844" name="Picture 4" descr="D:\Images\Active Sports\ACTVE096.WMF"/>
          <p:cNvPicPr>
            <a:picLocks noChangeAspect="1" noChangeArrowheads="1"/>
          </p:cNvPicPr>
          <p:nvPr/>
        </p:nvPicPr>
        <p:blipFill>
          <a:blip r:embed="rId2" cstate="print"/>
          <a:srcRect/>
          <a:stretch>
            <a:fillRect/>
          </a:stretch>
        </p:blipFill>
        <p:spPr bwMode="auto">
          <a:xfrm>
            <a:off x="7092280" y="4725144"/>
            <a:ext cx="1849437" cy="171608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79560B75-69FE-4CF7-BBA0-F4DEA1C5E650}"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1A1690A0-2942-4618-B561-6E07563B7078}" type="slidenum">
              <a:rPr lang="it-IT"/>
              <a:pPr/>
              <a:t>32</a:t>
            </a:fld>
            <a:endParaRPr lang="it-IT"/>
          </a:p>
        </p:txBody>
      </p:sp>
      <p:sp>
        <p:nvSpPr>
          <p:cNvPr id="36866" name="Rectangle 2"/>
          <p:cNvSpPr>
            <a:spLocks noGrp="1" noChangeArrowheads="1"/>
          </p:cNvSpPr>
          <p:nvPr>
            <p:ph type="title"/>
          </p:nvPr>
        </p:nvSpPr>
        <p:spPr/>
        <p:txBody>
          <a:bodyPr/>
          <a:lstStyle/>
          <a:p>
            <a:r>
              <a:rPr lang="it-IT" dirty="0"/>
              <a:t>Vie metaboliche: </a:t>
            </a:r>
            <a:r>
              <a:rPr lang="it-IT" dirty="0">
                <a:solidFill>
                  <a:srgbClr val="FF0000"/>
                </a:solidFill>
              </a:rPr>
              <a:t>grassi</a:t>
            </a:r>
          </a:p>
        </p:txBody>
      </p:sp>
      <p:sp>
        <p:nvSpPr>
          <p:cNvPr id="36867" name="Rectangle 3"/>
          <p:cNvSpPr>
            <a:spLocks noGrp="1" noChangeArrowheads="1"/>
          </p:cNvSpPr>
          <p:nvPr>
            <p:ph type="body" idx="1"/>
          </p:nvPr>
        </p:nvSpPr>
        <p:spPr/>
        <p:txBody>
          <a:bodyPr/>
          <a:lstStyle/>
          <a:p>
            <a:pPr>
              <a:lnSpc>
                <a:spcPct val="90000"/>
              </a:lnSpc>
            </a:pPr>
            <a:r>
              <a:rPr lang="it-IT" dirty="0"/>
              <a:t>Beta ossidazione degli acidi grassi nel mitocondrio</a:t>
            </a:r>
          </a:p>
          <a:p>
            <a:pPr>
              <a:lnSpc>
                <a:spcPct val="90000"/>
              </a:lnSpc>
            </a:pPr>
            <a:r>
              <a:rPr lang="it-IT" dirty="0">
                <a:solidFill>
                  <a:schemeClr val="tx2">
                    <a:lumMod val="60000"/>
                    <a:lumOff val="40000"/>
                  </a:schemeClr>
                </a:solidFill>
              </a:rPr>
              <a:t>Mobilizzazione</a:t>
            </a:r>
            <a:r>
              <a:rPr lang="it-IT" dirty="0"/>
              <a:t> per attivazione ormonale di </a:t>
            </a:r>
            <a:r>
              <a:rPr lang="it-IT" dirty="0" err="1"/>
              <a:t>lipasi-ormon</a:t>
            </a:r>
            <a:r>
              <a:rPr lang="it-IT" dirty="0"/>
              <a:t> sensibile (</a:t>
            </a:r>
            <a:r>
              <a:rPr lang="it-IT" dirty="0">
                <a:solidFill>
                  <a:srgbClr val="FF0000"/>
                </a:solidFill>
              </a:rPr>
              <a:t>adrenalina, </a:t>
            </a:r>
            <a:r>
              <a:rPr lang="it-IT" dirty="0" err="1">
                <a:solidFill>
                  <a:srgbClr val="FF0000"/>
                </a:solidFill>
              </a:rPr>
              <a:t>glucagone</a:t>
            </a:r>
            <a:r>
              <a:rPr lang="it-IT" dirty="0">
                <a:solidFill>
                  <a:srgbClr val="FF0000"/>
                </a:solidFill>
              </a:rPr>
              <a:t>, GH, tiroxina e </a:t>
            </a:r>
            <a:r>
              <a:rPr lang="it-IT" dirty="0" err="1">
                <a:solidFill>
                  <a:srgbClr val="FF0000"/>
                </a:solidFill>
              </a:rPr>
              <a:t>cortisolo</a:t>
            </a:r>
            <a:r>
              <a:rPr lang="it-IT" dirty="0"/>
              <a:t>)</a:t>
            </a:r>
          </a:p>
          <a:p>
            <a:pPr>
              <a:lnSpc>
                <a:spcPct val="90000"/>
              </a:lnSpc>
            </a:pPr>
            <a:r>
              <a:rPr lang="it-IT" dirty="0">
                <a:solidFill>
                  <a:schemeClr val="tx2">
                    <a:lumMod val="60000"/>
                    <a:lumOff val="40000"/>
                  </a:schemeClr>
                </a:solidFill>
              </a:rPr>
              <a:t>Sintesi</a:t>
            </a:r>
            <a:r>
              <a:rPr lang="it-IT" dirty="0"/>
              <a:t> dei trigliceridi: dal </a:t>
            </a:r>
            <a:r>
              <a:rPr lang="it-IT" dirty="0">
                <a:solidFill>
                  <a:schemeClr val="tx2">
                    <a:lumMod val="60000"/>
                    <a:lumOff val="40000"/>
                  </a:schemeClr>
                </a:solidFill>
              </a:rPr>
              <a:t>citrato</a:t>
            </a:r>
            <a:r>
              <a:rPr lang="it-IT" dirty="0"/>
              <a:t> del ciclo di </a:t>
            </a:r>
            <a:r>
              <a:rPr lang="it-IT" dirty="0" err="1"/>
              <a:t>Krebs</a:t>
            </a:r>
            <a:r>
              <a:rPr lang="it-IT" dirty="0"/>
              <a:t>: -&gt; </a:t>
            </a:r>
            <a:r>
              <a:rPr lang="it-IT" dirty="0" err="1"/>
              <a:t>acetil</a:t>
            </a:r>
            <a:r>
              <a:rPr lang="it-IT" dirty="0"/>
              <a:t> </a:t>
            </a:r>
            <a:r>
              <a:rPr lang="it-IT" dirty="0" err="1"/>
              <a:t>CoA</a:t>
            </a:r>
            <a:r>
              <a:rPr lang="it-IT" dirty="0"/>
              <a:t> e </a:t>
            </a:r>
            <a:r>
              <a:rPr lang="it-IT" dirty="0" err="1"/>
              <a:t>ossalacetato</a:t>
            </a:r>
            <a:r>
              <a:rPr lang="it-IT" dirty="0"/>
              <a:t> </a:t>
            </a:r>
            <a:r>
              <a:rPr lang="it-IT" dirty="0">
                <a:solidFill>
                  <a:schemeClr val="accent3">
                    <a:lumMod val="75000"/>
                  </a:schemeClr>
                </a:solidFill>
              </a:rPr>
              <a:t>nel citoplasma</a:t>
            </a:r>
          </a:p>
        </p:txBody>
      </p:sp>
      <p:pic>
        <p:nvPicPr>
          <p:cNvPr id="36868" name="Picture 4" descr="D:\Images\Active Sports\ACTVE092.WMF"/>
          <p:cNvPicPr>
            <a:picLocks noChangeAspect="1" noChangeArrowheads="1"/>
          </p:cNvPicPr>
          <p:nvPr/>
        </p:nvPicPr>
        <p:blipFill>
          <a:blip r:embed="rId2" cstate="print"/>
          <a:srcRect/>
          <a:stretch>
            <a:fillRect/>
          </a:stretch>
        </p:blipFill>
        <p:spPr bwMode="auto">
          <a:xfrm>
            <a:off x="7092280" y="4941168"/>
            <a:ext cx="1881187" cy="1793875"/>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141F02F6-80B4-47D0-ACB3-4FDCCEA46355}"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1259738E-D187-44BA-9E98-67130C9B8DB9}" type="slidenum">
              <a:rPr lang="it-IT"/>
              <a:pPr/>
              <a:t>33</a:t>
            </a:fld>
            <a:endParaRPr lang="it-IT"/>
          </a:p>
        </p:txBody>
      </p:sp>
      <p:sp>
        <p:nvSpPr>
          <p:cNvPr id="37890" name="Rectangle 2"/>
          <p:cNvSpPr>
            <a:spLocks noGrp="1" noChangeArrowheads="1"/>
          </p:cNvSpPr>
          <p:nvPr>
            <p:ph type="title"/>
          </p:nvPr>
        </p:nvSpPr>
        <p:spPr/>
        <p:txBody>
          <a:bodyPr/>
          <a:lstStyle/>
          <a:p>
            <a:r>
              <a:rPr lang="it-IT" dirty="0"/>
              <a:t>Vie metaboliche: </a:t>
            </a:r>
            <a:r>
              <a:rPr lang="it-IT" dirty="0">
                <a:solidFill>
                  <a:srgbClr val="FF0000"/>
                </a:solidFill>
              </a:rPr>
              <a:t>proteine</a:t>
            </a:r>
          </a:p>
        </p:txBody>
      </p:sp>
      <p:sp>
        <p:nvSpPr>
          <p:cNvPr id="37891" name="Rectangle 3"/>
          <p:cNvSpPr>
            <a:spLocks noGrp="1" noChangeArrowheads="1"/>
          </p:cNvSpPr>
          <p:nvPr>
            <p:ph type="body" idx="1"/>
          </p:nvPr>
        </p:nvSpPr>
        <p:spPr/>
        <p:txBody>
          <a:bodyPr/>
          <a:lstStyle/>
          <a:p>
            <a:r>
              <a:rPr lang="it-IT" dirty="0"/>
              <a:t>Proteine:</a:t>
            </a:r>
            <a:r>
              <a:rPr lang="it-IT" dirty="0">
                <a:solidFill>
                  <a:srgbClr val="FF0000"/>
                </a:solidFill>
              </a:rPr>
              <a:t> fonte </a:t>
            </a:r>
            <a:r>
              <a:rPr lang="it-IT" dirty="0"/>
              <a:t>di alfa-cheto acidi e quindi meccanismo di conversione in </a:t>
            </a:r>
            <a:r>
              <a:rPr lang="it-IT" dirty="0">
                <a:solidFill>
                  <a:schemeClr val="tx2">
                    <a:lumMod val="60000"/>
                    <a:lumOff val="40000"/>
                  </a:schemeClr>
                </a:solidFill>
              </a:rPr>
              <a:t>glucosio</a:t>
            </a:r>
            <a:r>
              <a:rPr lang="it-IT" dirty="0"/>
              <a:t> (piruvato) e in </a:t>
            </a:r>
            <a:r>
              <a:rPr lang="it-IT" dirty="0">
                <a:solidFill>
                  <a:schemeClr val="tx2">
                    <a:lumMod val="60000"/>
                    <a:lumOff val="40000"/>
                  </a:schemeClr>
                </a:solidFill>
              </a:rPr>
              <a:t>trigliceridi</a:t>
            </a:r>
            <a:r>
              <a:rPr lang="it-IT" dirty="0"/>
              <a:t> (</a:t>
            </a:r>
            <a:r>
              <a:rPr lang="it-IT" dirty="0" err="1"/>
              <a:t>acetil</a:t>
            </a:r>
            <a:r>
              <a:rPr lang="it-IT" dirty="0"/>
              <a:t> -&gt; </a:t>
            </a:r>
            <a:r>
              <a:rPr lang="it-IT" dirty="0" err="1"/>
              <a:t>acil</a:t>
            </a:r>
            <a:r>
              <a:rPr lang="it-IT" dirty="0"/>
              <a:t> </a:t>
            </a:r>
            <a:r>
              <a:rPr lang="it-IT" dirty="0" err="1"/>
              <a:t>CoA</a:t>
            </a:r>
            <a:r>
              <a:rPr lang="it-IT" dirty="0"/>
              <a:t>)</a:t>
            </a:r>
          </a:p>
        </p:txBody>
      </p:sp>
      <p:pic>
        <p:nvPicPr>
          <p:cNvPr id="37892" name="Picture 4" descr="D:\Images\Active Sports\ACTVE037.WMF"/>
          <p:cNvPicPr>
            <a:picLocks noChangeAspect="1" noChangeArrowheads="1"/>
          </p:cNvPicPr>
          <p:nvPr/>
        </p:nvPicPr>
        <p:blipFill>
          <a:blip r:embed="rId2" cstate="print"/>
          <a:srcRect/>
          <a:stretch>
            <a:fillRect/>
          </a:stretch>
        </p:blipFill>
        <p:spPr bwMode="auto">
          <a:xfrm>
            <a:off x="6372200" y="4509120"/>
            <a:ext cx="1835150" cy="94932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15D6312B-4A89-4F4B-90BB-94EBB5754E0B}"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BC3B120A-C95A-43E6-8316-260B0BEE52E6}" type="slidenum">
              <a:rPr lang="it-IT"/>
              <a:pPr/>
              <a:t>34</a:t>
            </a:fld>
            <a:endParaRPr lang="it-IT"/>
          </a:p>
        </p:txBody>
      </p:sp>
      <p:sp>
        <p:nvSpPr>
          <p:cNvPr id="33794" name="Rectangle 1026"/>
          <p:cNvSpPr>
            <a:spLocks noGrp="1" noChangeArrowheads="1"/>
          </p:cNvSpPr>
          <p:nvPr>
            <p:ph type="title"/>
          </p:nvPr>
        </p:nvSpPr>
        <p:spPr/>
        <p:txBody>
          <a:bodyPr/>
          <a:lstStyle/>
          <a:p>
            <a:r>
              <a:rPr lang="it-IT" dirty="0"/>
              <a:t>Cos’è </a:t>
            </a:r>
            <a:r>
              <a:rPr lang="it-IT" b="1" dirty="0">
                <a:solidFill>
                  <a:schemeClr val="tx2">
                    <a:lumMod val="60000"/>
                    <a:lumOff val="40000"/>
                  </a:schemeClr>
                </a:solidFill>
              </a:rPr>
              <a:t>l’indice glicemico</a:t>
            </a:r>
            <a:r>
              <a:rPr lang="it-IT" dirty="0"/>
              <a:t>?</a:t>
            </a:r>
          </a:p>
        </p:txBody>
      </p:sp>
      <p:sp>
        <p:nvSpPr>
          <p:cNvPr id="33795" name="Rectangle 1027"/>
          <p:cNvSpPr>
            <a:spLocks noGrp="1" noChangeArrowheads="1"/>
          </p:cNvSpPr>
          <p:nvPr>
            <p:ph type="body" idx="1"/>
          </p:nvPr>
        </p:nvSpPr>
        <p:spPr/>
        <p:txBody>
          <a:bodyPr/>
          <a:lstStyle/>
          <a:p>
            <a:pPr>
              <a:lnSpc>
                <a:spcPct val="90000"/>
              </a:lnSpc>
            </a:pPr>
            <a:r>
              <a:rPr lang="it-IT" dirty="0"/>
              <a:t>Indice glicemico: area di incremento sotto la curva di risposta della glicemia dopo </a:t>
            </a:r>
            <a:r>
              <a:rPr lang="it-IT" dirty="0" smtClean="0"/>
              <a:t>test - </a:t>
            </a:r>
            <a:r>
              <a:rPr lang="it-IT" dirty="0" err="1"/>
              <a:t>food</a:t>
            </a:r>
            <a:r>
              <a:rPr lang="it-IT" dirty="0"/>
              <a:t> in rapporto al controllo (pane </a:t>
            </a:r>
            <a:r>
              <a:rPr lang="it-IT" dirty="0" smtClean="0"/>
              <a:t>= </a:t>
            </a:r>
            <a:r>
              <a:rPr lang="it-IT" dirty="0"/>
              <a:t>a 100)</a:t>
            </a:r>
          </a:p>
          <a:p>
            <a:pPr>
              <a:lnSpc>
                <a:spcPct val="90000"/>
              </a:lnSpc>
            </a:pPr>
            <a:r>
              <a:rPr lang="it-IT" b="1" dirty="0">
                <a:solidFill>
                  <a:schemeClr val="tx2">
                    <a:lumMod val="60000"/>
                    <a:lumOff val="40000"/>
                  </a:schemeClr>
                </a:solidFill>
              </a:rPr>
              <a:t>HOMA</a:t>
            </a:r>
            <a:r>
              <a:rPr lang="it-IT" dirty="0"/>
              <a:t>: </a:t>
            </a:r>
            <a:r>
              <a:rPr lang="it-IT" dirty="0" smtClean="0"/>
              <a:t>f </a:t>
            </a:r>
            <a:r>
              <a:rPr lang="it-IT" dirty="0" err="1" smtClean="0"/>
              <a:t>gluc</a:t>
            </a:r>
            <a:r>
              <a:rPr lang="it-IT" dirty="0" smtClean="0"/>
              <a:t> </a:t>
            </a:r>
            <a:r>
              <a:rPr lang="it-IT" dirty="0"/>
              <a:t>x </a:t>
            </a:r>
            <a:r>
              <a:rPr lang="it-IT" dirty="0" smtClean="0"/>
              <a:t>f I </a:t>
            </a:r>
            <a:r>
              <a:rPr lang="it-IT" dirty="0"/>
              <a:t>/ 22,5 (esprime la resistenza all’insulina, alta se superiore a </a:t>
            </a:r>
            <a:r>
              <a:rPr lang="it-IT" dirty="0" smtClean="0"/>
              <a:t>2,5-3,16)</a:t>
            </a:r>
            <a:endParaRPr lang="it-IT" dirty="0"/>
          </a:p>
          <a:p>
            <a:pPr>
              <a:lnSpc>
                <a:spcPct val="90000"/>
              </a:lnSpc>
            </a:pPr>
            <a:r>
              <a:rPr lang="it-IT" sz="4400" dirty="0">
                <a:solidFill>
                  <a:srgbClr val="FF0000"/>
                </a:solidFill>
              </a:rPr>
              <a:t>E’ importante?</a:t>
            </a:r>
          </a:p>
        </p:txBody>
      </p:sp>
      <p:pic>
        <p:nvPicPr>
          <p:cNvPr id="33796" name="Picture 1028" descr="D:\Images\Active Sports\ACTVE052.WMF"/>
          <p:cNvPicPr>
            <a:picLocks noChangeAspect="1" noChangeArrowheads="1"/>
          </p:cNvPicPr>
          <p:nvPr/>
        </p:nvPicPr>
        <p:blipFill>
          <a:blip r:embed="rId2" cstate="print"/>
          <a:srcRect/>
          <a:stretch>
            <a:fillRect/>
          </a:stretch>
        </p:blipFill>
        <p:spPr bwMode="auto">
          <a:xfrm>
            <a:off x="7236296" y="4725144"/>
            <a:ext cx="1000125" cy="1827213"/>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CD26927C-2F3A-4AC3-AB40-1AEEBA1E3050}"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037B26C5-928D-4B49-AC1E-07B7E2D77E91}" type="slidenum">
              <a:rPr lang="it-IT"/>
              <a:pPr/>
              <a:t>35</a:t>
            </a:fld>
            <a:endParaRPr lang="it-IT"/>
          </a:p>
        </p:txBody>
      </p:sp>
      <p:sp>
        <p:nvSpPr>
          <p:cNvPr id="30722" name="Rectangle 2"/>
          <p:cNvSpPr>
            <a:spLocks noGrp="1" noChangeArrowheads="1"/>
          </p:cNvSpPr>
          <p:nvPr>
            <p:ph type="title"/>
          </p:nvPr>
        </p:nvSpPr>
        <p:spPr/>
        <p:txBody>
          <a:bodyPr/>
          <a:lstStyle/>
          <a:p>
            <a:r>
              <a:rPr lang="it-IT" b="1" dirty="0">
                <a:solidFill>
                  <a:schemeClr val="tx2">
                    <a:lumMod val="60000"/>
                    <a:lumOff val="40000"/>
                  </a:schemeClr>
                </a:solidFill>
              </a:rPr>
              <a:t>L’indice glicemico</a:t>
            </a:r>
          </a:p>
        </p:txBody>
      </p:sp>
      <p:sp>
        <p:nvSpPr>
          <p:cNvPr id="30723" name="Rectangle 3"/>
          <p:cNvSpPr>
            <a:spLocks noGrp="1" noChangeArrowheads="1"/>
          </p:cNvSpPr>
          <p:nvPr>
            <p:ph type="body" idx="1"/>
          </p:nvPr>
        </p:nvSpPr>
        <p:spPr/>
        <p:txBody>
          <a:bodyPr/>
          <a:lstStyle/>
          <a:p>
            <a:r>
              <a:rPr lang="it-IT" dirty="0"/>
              <a:t>1-2 ore dopo il pasto: (</a:t>
            </a:r>
            <a:r>
              <a:rPr lang="it-IT" dirty="0">
                <a:solidFill>
                  <a:srgbClr val="FF0000"/>
                </a:solidFill>
              </a:rPr>
              <a:t>&gt;insulina</a:t>
            </a:r>
            <a:r>
              <a:rPr lang="it-IT" dirty="0"/>
              <a:t>)</a:t>
            </a:r>
          </a:p>
          <a:p>
            <a:r>
              <a:rPr lang="it-IT" dirty="0">
                <a:solidFill>
                  <a:srgbClr val="FF0000"/>
                </a:solidFill>
              </a:rPr>
              <a:t>&gt;</a:t>
            </a:r>
            <a:r>
              <a:rPr lang="it-IT" dirty="0"/>
              <a:t> </a:t>
            </a:r>
            <a:r>
              <a:rPr lang="it-IT" dirty="0" err="1"/>
              <a:t>glicogenosintesi</a:t>
            </a:r>
            <a:r>
              <a:rPr lang="it-IT" dirty="0"/>
              <a:t> e &lt; </a:t>
            </a:r>
            <a:r>
              <a:rPr lang="it-IT" dirty="0" err="1"/>
              <a:t>gluconeogenesi</a:t>
            </a:r>
            <a:r>
              <a:rPr lang="it-IT" dirty="0"/>
              <a:t> e output </a:t>
            </a:r>
            <a:r>
              <a:rPr lang="it-IT" dirty="0" err="1"/>
              <a:t>glu</a:t>
            </a:r>
            <a:r>
              <a:rPr lang="it-IT" dirty="0"/>
              <a:t> epatico</a:t>
            </a:r>
          </a:p>
          <a:p>
            <a:r>
              <a:rPr lang="it-IT" dirty="0">
                <a:solidFill>
                  <a:srgbClr val="FF0000"/>
                </a:solidFill>
              </a:rPr>
              <a:t>&gt;</a:t>
            </a:r>
            <a:r>
              <a:rPr lang="it-IT" dirty="0"/>
              <a:t> la </a:t>
            </a:r>
            <a:r>
              <a:rPr lang="it-IT" dirty="0" err="1"/>
              <a:t>lipogenesi</a:t>
            </a:r>
            <a:r>
              <a:rPr lang="it-IT" dirty="0"/>
              <a:t> e l’</a:t>
            </a:r>
            <a:r>
              <a:rPr lang="it-IT" dirty="0" err="1"/>
              <a:t>uptake</a:t>
            </a:r>
            <a:r>
              <a:rPr lang="it-IT" dirty="0"/>
              <a:t> </a:t>
            </a:r>
            <a:r>
              <a:rPr lang="it-IT" dirty="0" smtClean="0"/>
              <a:t>di glucosio </a:t>
            </a:r>
            <a:r>
              <a:rPr lang="it-IT" dirty="0"/>
              <a:t>del muscolo scheletrico</a:t>
            </a:r>
          </a:p>
          <a:p>
            <a:r>
              <a:rPr lang="it-IT" dirty="0">
                <a:solidFill>
                  <a:srgbClr val="FF0000"/>
                </a:solidFill>
              </a:rPr>
              <a:t>Con high IM questi effetti sono esasperati</a:t>
            </a:r>
          </a:p>
        </p:txBody>
      </p:sp>
      <p:pic>
        <p:nvPicPr>
          <p:cNvPr id="30724" name="Picture 4" descr="D:\Images\Active Sports\ACTVE061.WMF"/>
          <p:cNvPicPr>
            <a:picLocks noChangeAspect="1" noChangeArrowheads="1"/>
          </p:cNvPicPr>
          <p:nvPr/>
        </p:nvPicPr>
        <p:blipFill>
          <a:blip r:embed="rId2" cstate="print"/>
          <a:srcRect/>
          <a:stretch>
            <a:fillRect/>
          </a:stretch>
        </p:blipFill>
        <p:spPr bwMode="auto">
          <a:xfrm>
            <a:off x="7010400" y="228600"/>
            <a:ext cx="1793875" cy="185578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EF27BD72-449F-44D0-AC76-9176833354A4}"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2447C3DA-5AC6-48D9-8585-F4F3774953A8}" type="slidenum">
              <a:rPr lang="it-IT"/>
              <a:pPr/>
              <a:t>36</a:t>
            </a:fld>
            <a:endParaRPr lang="it-IT"/>
          </a:p>
        </p:txBody>
      </p:sp>
      <p:sp>
        <p:nvSpPr>
          <p:cNvPr id="32770" name="Rectangle 2"/>
          <p:cNvSpPr>
            <a:spLocks noGrp="1" noChangeArrowheads="1"/>
          </p:cNvSpPr>
          <p:nvPr>
            <p:ph type="title"/>
          </p:nvPr>
        </p:nvSpPr>
        <p:spPr/>
        <p:txBody>
          <a:bodyPr/>
          <a:lstStyle/>
          <a:p>
            <a:r>
              <a:rPr lang="it-IT"/>
              <a:t>A 2-4 ore dal pasto</a:t>
            </a:r>
          </a:p>
        </p:txBody>
      </p:sp>
      <p:sp>
        <p:nvSpPr>
          <p:cNvPr id="32771" name="Rectangle 3"/>
          <p:cNvSpPr>
            <a:spLocks noGrp="1" noChangeArrowheads="1"/>
          </p:cNvSpPr>
          <p:nvPr>
            <p:ph type="body" idx="1"/>
          </p:nvPr>
        </p:nvSpPr>
        <p:spPr>
          <a:xfrm>
            <a:off x="457200" y="1844824"/>
            <a:ext cx="8229600" cy="3816424"/>
          </a:xfrm>
        </p:spPr>
        <p:txBody>
          <a:bodyPr/>
          <a:lstStyle/>
          <a:p>
            <a:r>
              <a:rPr lang="it-IT" dirty="0"/>
              <a:t>Gli effetti di del pasto a high GI sono esasperati e portano a persistenza di ipoglicemia con </a:t>
            </a:r>
            <a:r>
              <a:rPr lang="it-IT" b="1" dirty="0" err="1">
                <a:solidFill>
                  <a:schemeClr val="tx2">
                    <a:lumMod val="60000"/>
                    <a:lumOff val="40000"/>
                  </a:schemeClr>
                </a:solidFill>
              </a:rPr>
              <a:t>iperinsulinismo</a:t>
            </a:r>
            <a:endParaRPr lang="it-IT" b="1" dirty="0">
              <a:solidFill>
                <a:schemeClr val="tx2">
                  <a:lumMod val="60000"/>
                  <a:lumOff val="40000"/>
                </a:schemeClr>
              </a:solidFill>
            </a:endParaRPr>
          </a:p>
        </p:txBody>
      </p:sp>
      <p:pic>
        <p:nvPicPr>
          <p:cNvPr id="32772" name="Picture 4" descr="D:\Images\Active Sports\ACTVE054.WMF"/>
          <p:cNvPicPr>
            <a:picLocks noChangeAspect="1" noChangeArrowheads="1"/>
          </p:cNvPicPr>
          <p:nvPr/>
        </p:nvPicPr>
        <p:blipFill>
          <a:blip r:embed="rId2" cstate="print"/>
          <a:srcRect/>
          <a:stretch>
            <a:fillRect/>
          </a:stretch>
        </p:blipFill>
        <p:spPr bwMode="auto">
          <a:xfrm>
            <a:off x="6172200" y="4038600"/>
            <a:ext cx="1855788" cy="153035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data 3"/>
          <p:cNvSpPr>
            <a:spLocks noGrp="1"/>
          </p:cNvSpPr>
          <p:nvPr>
            <p:ph type="dt" sz="half" idx="10"/>
          </p:nvPr>
        </p:nvSpPr>
        <p:spPr/>
        <p:txBody>
          <a:bodyPr/>
          <a:lstStyle/>
          <a:p>
            <a:fld id="{2A682540-E3DF-48B4-A16D-C68F46EFC6BC}" type="datetime1">
              <a:rPr lang="it-IT"/>
              <a:pPr/>
              <a:t>07/06/2014</a:t>
            </a:fld>
            <a:endParaRPr lang="it-IT"/>
          </a:p>
        </p:txBody>
      </p:sp>
      <p:sp>
        <p:nvSpPr>
          <p:cNvPr id="6" name="Segnaposto piè di pagina 4"/>
          <p:cNvSpPr>
            <a:spLocks noGrp="1"/>
          </p:cNvSpPr>
          <p:nvPr>
            <p:ph type="ftr" sz="quarter" idx="11"/>
          </p:nvPr>
        </p:nvSpPr>
        <p:spPr/>
        <p:txBody>
          <a:bodyPr/>
          <a:lstStyle/>
          <a:p>
            <a:r>
              <a:rPr lang="it-IT"/>
              <a:t>dott. R.R. Colombo - Ambulatorio di Dietologia - Osp. Bollate</a:t>
            </a:r>
          </a:p>
        </p:txBody>
      </p:sp>
      <p:sp>
        <p:nvSpPr>
          <p:cNvPr id="7" name="Segnaposto numero diapositiva 5"/>
          <p:cNvSpPr>
            <a:spLocks noGrp="1"/>
          </p:cNvSpPr>
          <p:nvPr>
            <p:ph type="sldNum" sz="quarter" idx="12"/>
          </p:nvPr>
        </p:nvSpPr>
        <p:spPr/>
        <p:txBody>
          <a:bodyPr/>
          <a:lstStyle/>
          <a:p>
            <a:fld id="{B70FD315-A878-487D-94FE-13B9651CF43E}" type="slidenum">
              <a:rPr lang="it-IT"/>
              <a:pPr/>
              <a:t>37</a:t>
            </a:fld>
            <a:endParaRPr lang="it-IT"/>
          </a:p>
        </p:txBody>
      </p:sp>
      <p:sp>
        <p:nvSpPr>
          <p:cNvPr id="34818" name="Rectangle 2"/>
          <p:cNvSpPr>
            <a:spLocks noGrp="1" noChangeArrowheads="1"/>
          </p:cNvSpPr>
          <p:nvPr>
            <p:ph type="title"/>
          </p:nvPr>
        </p:nvSpPr>
        <p:spPr/>
        <p:txBody>
          <a:bodyPr/>
          <a:lstStyle/>
          <a:p>
            <a:r>
              <a:rPr lang="it-IT" dirty="0"/>
              <a:t>A 4-6 ore dal pasto</a:t>
            </a:r>
          </a:p>
        </p:txBody>
      </p:sp>
      <p:sp>
        <p:nvSpPr>
          <p:cNvPr id="34819" name="Rectangle 3"/>
          <p:cNvSpPr>
            <a:spLocks noGrp="1" noChangeArrowheads="1"/>
          </p:cNvSpPr>
          <p:nvPr>
            <p:ph type="body" idx="1"/>
          </p:nvPr>
        </p:nvSpPr>
        <p:spPr/>
        <p:txBody>
          <a:bodyPr/>
          <a:lstStyle/>
          <a:p>
            <a:pPr>
              <a:lnSpc>
                <a:spcPct val="90000"/>
              </a:lnSpc>
            </a:pPr>
            <a:r>
              <a:rPr lang="it-IT" dirty="0"/>
              <a:t>C’è </a:t>
            </a:r>
            <a:r>
              <a:rPr lang="it-IT" dirty="0" err="1">
                <a:solidFill>
                  <a:srgbClr val="0070C0"/>
                </a:solidFill>
              </a:rPr>
              <a:t>rebound</a:t>
            </a:r>
            <a:r>
              <a:rPr lang="it-IT" dirty="0"/>
              <a:t> con:</a:t>
            </a:r>
          </a:p>
          <a:p>
            <a:pPr>
              <a:lnSpc>
                <a:spcPct val="90000"/>
              </a:lnSpc>
            </a:pPr>
            <a:r>
              <a:rPr lang="it-IT" dirty="0">
                <a:solidFill>
                  <a:srgbClr val="FF0000"/>
                </a:solidFill>
              </a:rPr>
              <a:t>Iperglicemia</a:t>
            </a:r>
          </a:p>
          <a:p>
            <a:pPr>
              <a:lnSpc>
                <a:spcPct val="90000"/>
              </a:lnSpc>
            </a:pPr>
            <a:r>
              <a:rPr lang="it-IT" dirty="0">
                <a:solidFill>
                  <a:srgbClr val="FF0000"/>
                </a:solidFill>
              </a:rPr>
              <a:t>&gt;</a:t>
            </a:r>
            <a:r>
              <a:rPr lang="it-IT" dirty="0"/>
              <a:t> output </a:t>
            </a:r>
            <a:r>
              <a:rPr lang="it-IT" dirty="0" smtClean="0"/>
              <a:t>glucosio </a:t>
            </a:r>
            <a:r>
              <a:rPr lang="it-IT" dirty="0"/>
              <a:t>epatico e &lt; </a:t>
            </a:r>
            <a:r>
              <a:rPr lang="it-IT" dirty="0" err="1"/>
              <a:t>uptake</a:t>
            </a:r>
            <a:r>
              <a:rPr lang="it-IT" dirty="0"/>
              <a:t> muscolare di </a:t>
            </a:r>
            <a:r>
              <a:rPr lang="it-IT" dirty="0" smtClean="0"/>
              <a:t>glucosio</a:t>
            </a:r>
            <a:endParaRPr lang="it-IT" dirty="0"/>
          </a:p>
          <a:p>
            <a:pPr>
              <a:lnSpc>
                <a:spcPct val="90000"/>
              </a:lnSpc>
            </a:pPr>
            <a:r>
              <a:rPr lang="it-IT" dirty="0" err="1"/>
              <a:t>Glicogenolisi</a:t>
            </a:r>
            <a:r>
              <a:rPr lang="it-IT" dirty="0"/>
              <a:t> e </a:t>
            </a:r>
            <a:r>
              <a:rPr lang="it-IT" dirty="0" err="1"/>
              <a:t>gluconeogenesi</a:t>
            </a:r>
            <a:r>
              <a:rPr lang="it-IT" dirty="0"/>
              <a:t> </a:t>
            </a:r>
            <a:r>
              <a:rPr lang="it-IT" dirty="0">
                <a:solidFill>
                  <a:srgbClr val="FF0000"/>
                </a:solidFill>
              </a:rPr>
              <a:t>&gt;</a:t>
            </a:r>
          </a:p>
          <a:p>
            <a:pPr>
              <a:lnSpc>
                <a:spcPct val="90000"/>
              </a:lnSpc>
            </a:pPr>
            <a:r>
              <a:rPr lang="it-IT" dirty="0">
                <a:solidFill>
                  <a:srgbClr val="FF0000"/>
                </a:solidFill>
              </a:rPr>
              <a:t>&gt;</a:t>
            </a:r>
            <a:r>
              <a:rPr lang="it-IT" dirty="0"/>
              <a:t> di lipolisi e </a:t>
            </a:r>
            <a:r>
              <a:rPr lang="it-IT" dirty="0">
                <a:solidFill>
                  <a:srgbClr val="FF0000"/>
                </a:solidFill>
              </a:rPr>
              <a:t>FFA nel sangue</a:t>
            </a:r>
          </a:p>
          <a:p>
            <a:pPr>
              <a:lnSpc>
                <a:spcPct val="90000"/>
              </a:lnSpc>
            </a:pPr>
            <a:r>
              <a:rPr lang="it-IT" dirty="0">
                <a:solidFill>
                  <a:srgbClr val="FF0000"/>
                </a:solidFill>
              </a:rPr>
              <a:t>Governano adrenalina, </a:t>
            </a:r>
            <a:r>
              <a:rPr lang="it-IT" dirty="0" err="1">
                <a:solidFill>
                  <a:srgbClr val="FF0000"/>
                </a:solidFill>
              </a:rPr>
              <a:t>glucagone</a:t>
            </a:r>
            <a:r>
              <a:rPr lang="it-IT" dirty="0">
                <a:solidFill>
                  <a:srgbClr val="FF0000"/>
                </a:solidFill>
              </a:rPr>
              <a:t> e </a:t>
            </a:r>
            <a:r>
              <a:rPr lang="it-IT" dirty="0" err="1">
                <a:solidFill>
                  <a:srgbClr val="FF0000"/>
                </a:solidFill>
              </a:rPr>
              <a:t>cortisolo</a:t>
            </a:r>
            <a:endParaRPr lang="it-IT" dirty="0">
              <a:solidFill>
                <a:srgbClr val="FF0000"/>
              </a:solidFill>
            </a:endParaRPr>
          </a:p>
        </p:txBody>
      </p:sp>
      <p:pic>
        <p:nvPicPr>
          <p:cNvPr id="34820" name="Picture 4" descr="D:\Images\Active Sports\ACTVE078.WMF"/>
          <p:cNvPicPr>
            <a:picLocks noChangeAspect="1" noChangeArrowheads="1"/>
          </p:cNvPicPr>
          <p:nvPr/>
        </p:nvPicPr>
        <p:blipFill>
          <a:blip r:embed="rId2" cstate="print"/>
          <a:srcRect/>
          <a:stretch>
            <a:fillRect/>
          </a:stretch>
        </p:blipFill>
        <p:spPr bwMode="auto">
          <a:xfrm>
            <a:off x="7162800" y="1143000"/>
            <a:ext cx="1316038" cy="1868488"/>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Spiegato e provato </a:t>
            </a:r>
            <a:endParaRPr lang="it-IT" dirty="0"/>
          </a:p>
        </p:txBody>
      </p:sp>
      <p:pic>
        <p:nvPicPr>
          <p:cNvPr id="5" name="Segnaposto immagine 4" descr="Penguins.jpg"/>
          <p:cNvPicPr>
            <a:picLocks noGrp="1" noChangeAspect="1"/>
          </p:cNvPicPr>
          <p:nvPr>
            <p:ph type="pic" idx="1"/>
          </p:nvPr>
        </p:nvPicPr>
        <p:blipFill>
          <a:blip r:embed="rId2" cstate="print"/>
          <a:srcRect/>
          <a:stretch>
            <a:fillRect/>
          </a:stretch>
        </p:blipFill>
        <p:spPr/>
      </p:pic>
      <p:sp>
        <p:nvSpPr>
          <p:cNvPr id="4" name="Segnaposto testo 3"/>
          <p:cNvSpPr>
            <a:spLocks noGrp="1"/>
          </p:cNvSpPr>
          <p:nvPr>
            <p:ph type="body" sz="half" idx="2"/>
          </p:nvPr>
        </p:nvSpPr>
        <p:spPr/>
        <p:txBody>
          <a:bodyPr/>
          <a:lstStyle/>
          <a:p>
            <a:r>
              <a:rPr lang="it-IT" dirty="0" smtClean="0"/>
              <a:t>Il razionale per la dieta ricca in fibre e per la lotta all’alto indice glicemico con rinforzo positivo al consumo di verdura e frutta e dei cereali integrali</a:t>
            </a:r>
            <a:endParaRPr lang="it-IT"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 margini di miglioramento</a:t>
            </a:r>
            <a:endParaRPr lang="it-IT" dirty="0"/>
          </a:p>
        </p:txBody>
      </p:sp>
      <p:sp>
        <p:nvSpPr>
          <p:cNvPr id="3" name="Segnaposto testo 2"/>
          <p:cNvSpPr>
            <a:spLocks noGrp="1"/>
          </p:cNvSpPr>
          <p:nvPr>
            <p:ph type="body" idx="1"/>
          </p:nvPr>
        </p:nvSpPr>
        <p:spPr/>
        <p:txBody>
          <a:bodyPr/>
          <a:lstStyle/>
          <a:p>
            <a:r>
              <a:rPr lang="it-IT" b="1" dirty="0" smtClean="0">
                <a:solidFill>
                  <a:srgbClr val="FF0000"/>
                </a:solidFill>
              </a:rPr>
              <a:t>Cosa abbiamo imparato sulle complicanze metaboliche</a:t>
            </a:r>
            <a:endParaRPr lang="it-IT" b="1"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900113" y="476250"/>
            <a:ext cx="7793037" cy="1143000"/>
          </a:xfrm>
        </p:spPr>
        <p:txBody>
          <a:bodyPr anchor="b">
            <a:normAutofit fontScale="90000"/>
          </a:bodyPr>
          <a:lstStyle/>
          <a:p>
            <a:pPr eaLnBrk="1" hangingPunct="1">
              <a:defRPr/>
            </a:pPr>
            <a:r>
              <a:rPr lang="it-IT" dirty="0"/>
              <a:t>La </a:t>
            </a:r>
            <a:r>
              <a:rPr lang="it-IT" dirty="0" smtClean="0"/>
              <a:t>fotografia nel nostro ambito territoriale   </a:t>
            </a:r>
            <a:r>
              <a:rPr lang="it-IT" sz="2400" dirty="0" smtClean="0"/>
              <a:t>dati </a:t>
            </a:r>
            <a:r>
              <a:rPr lang="it-IT" sz="2400" dirty="0"/>
              <a:t>pubblicati 2008</a:t>
            </a:r>
            <a:endParaRPr lang="it-IT" dirty="0"/>
          </a:p>
        </p:txBody>
      </p:sp>
      <p:pic>
        <p:nvPicPr>
          <p:cNvPr id="20482" name="Picture 2"/>
          <p:cNvPicPr>
            <a:picLocks noChangeAspect="1" noChangeArrowheads="1"/>
          </p:cNvPicPr>
          <p:nvPr/>
        </p:nvPicPr>
        <p:blipFill>
          <a:blip r:embed="rId2" cstate="print"/>
          <a:srcRect/>
          <a:stretch>
            <a:fillRect/>
          </a:stretch>
        </p:blipFill>
        <p:spPr bwMode="auto">
          <a:xfrm>
            <a:off x="1547813" y="2060575"/>
            <a:ext cx="6048375" cy="367347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228600" y="0"/>
            <a:ext cx="9372600" cy="6858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idx="4294967295"/>
          </p:nvPr>
        </p:nvSpPr>
        <p:spPr>
          <a:xfrm>
            <a:off x="251520" y="228600"/>
            <a:ext cx="8712968" cy="968152"/>
          </a:xfrm>
        </p:spPr>
        <p:txBody>
          <a:bodyPr anchor="b"/>
          <a:lstStyle/>
          <a:p>
            <a:pPr eaLnBrk="1" hangingPunct="1">
              <a:defRPr/>
            </a:pPr>
            <a:r>
              <a:rPr lang="it-IT" dirty="0"/>
              <a:t>Incidenza di disordini metabolici </a:t>
            </a:r>
          </a:p>
        </p:txBody>
      </p:sp>
      <p:graphicFrame>
        <p:nvGraphicFramePr>
          <p:cNvPr id="59394" name="Object 2"/>
          <p:cNvGraphicFramePr>
            <a:graphicFrameLocks noChangeAspect="1"/>
          </p:cNvGraphicFramePr>
          <p:nvPr>
            <p:ph type="body" idx="4294967295"/>
          </p:nvPr>
        </p:nvGraphicFramePr>
        <p:xfrm>
          <a:off x="1331640" y="1340768"/>
          <a:ext cx="6335712" cy="3749675"/>
        </p:xfrm>
        <a:graphic>
          <a:graphicData uri="http://schemas.openxmlformats.org/presentationml/2006/ole">
            <p:oleObj spid="_x0000_s3074" r:id="rId3" imgW="5172075" imgH="3181350" progId="Excel.Sheet.8">
              <p:embed/>
            </p:oleObj>
          </a:graphicData>
        </a:graphic>
      </p:graphicFrame>
      <p:sp>
        <p:nvSpPr>
          <p:cNvPr id="59396" name="Rectangle 5"/>
          <p:cNvSpPr>
            <a:spLocks noChangeArrowheads="1"/>
          </p:cNvSpPr>
          <p:nvPr/>
        </p:nvSpPr>
        <p:spPr bwMode="auto">
          <a:xfrm>
            <a:off x="755650" y="5661025"/>
            <a:ext cx="942975" cy="304800"/>
          </a:xfrm>
          <a:prstGeom prst="rect">
            <a:avLst/>
          </a:prstGeom>
          <a:noFill/>
          <a:ln w="9525">
            <a:noFill/>
            <a:miter lim="800000"/>
            <a:headEnd/>
            <a:tailEnd/>
          </a:ln>
        </p:spPr>
        <p:txBody>
          <a:bodyPr wrap="none">
            <a:spAutoFit/>
          </a:bodyPr>
          <a:lstStyle/>
          <a:p>
            <a:r>
              <a:rPr lang="it-IT" sz="1400">
                <a:latin typeface="Arial" charset="0"/>
              </a:rPr>
              <a:t>Dati 2006</a:t>
            </a:r>
          </a:p>
        </p:txBody>
      </p:sp>
      <p:sp>
        <p:nvSpPr>
          <p:cNvPr id="5" name="Rettangolo 4"/>
          <p:cNvSpPr/>
          <p:nvPr/>
        </p:nvSpPr>
        <p:spPr>
          <a:xfrm>
            <a:off x="2627784" y="5157192"/>
            <a:ext cx="4572000" cy="646331"/>
          </a:xfrm>
          <a:prstGeom prst="rect">
            <a:avLst/>
          </a:prstGeom>
        </p:spPr>
        <p:txBody>
          <a:bodyPr>
            <a:spAutoFit/>
          </a:bodyPr>
          <a:lstStyle/>
          <a:p>
            <a:r>
              <a:rPr lang="it-IT" dirty="0" smtClean="0">
                <a:latin typeface="Comic Sans MS" pitchFamily="66" charset="0"/>
              </a:rPr>
              <a:t>1 bambino sovrappeso o obeso su 3 ha la cosiddetta “sindrome metabolica” </a:t>
            </a:r>
            <a:endParaRPr lang="it-IT"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2014</a:t>
            </a:r>
            <a:endParaRPr lang="it-IT" dirty="0"/>
          </a:p>
        </p:txBody>
      </p:sp>
      <p:sp>
        <p:nvSpPr>
          <p:cNvPr id="5" name="Segnaposto contenuto 4"/>
          <p:cNvSpPr>
            <a:spLocks noGrp="1"/>
          </p:cNvSpPr>
          <p:nvPr>
            <p:ph idx="1"/>
          </p:nvPr>
        </p:nvSpPr>
        <p:spPr/>
        <p:txBody>
          <a:bodyPr/>
          <a:lstStyle/>
          <a:p>
            <a:r>
              <a:rPr lang="it-IT" dirty="0" err="1" smtClean="0"/>
              <a:t>Epatosteatosi</a:t>
            </a:r>
            <a:endParaRPr lang="it-IT" dirty="0" smtClean="0"/>
          </a:p>
          <a:p>
            <a:r>
              <a:rPr lang="it-IT" dirty="0" err="1" smtClean="0"/>
              <a:t>Dislipidemie</a:t>
            </a:r>
            <a:endParaRPr lang="it-IT" dirty="0" smtClean="0"/>
          </a:p>
          <a:p>
            <a:r>
              <a:rPr lang="it-IT" dirty="0" smtClean="0"/>
              <a:t>&gt;IMT</a:t>
            </a:r>
          </a:p>
          <a:p>
            <a:r>
              <a:rPr lang="it-IT" dirty="0" err="1" smtClean="0"/>
              <a:t>iPA</a:t>
            </a:r>
            <a:endParaRPr lang="it-IT" dirty="0" smtClean="0"/>
          </a:p>
          <a:p>
            <a:r>
              <a:rPr lang="it-IT" dirty="0" smtClean="0"/>
              <a:t>HOMA-IR &gt;</a:t>
            </a:r>
          </a:p>
          <a:p>
            <a:r>
              <a:rPr lang="it-IT" dirty="0" smtClean="0"/>
              <a:t>TG-HDL-C </a:t>
            </a:r>
            <a:r>
              <a:rPr lang="it-IT" dirty="0" err="1" smtClean="0"/>
              <a:t>ratio</a:t>
            </a:r>
            <a:r>
              <a:rPr lang="it-IT" dirty="0" smtClean="0"/>
              <a:t> &gt;2</a:t>
            </a:r>
          </a:p>
          <a:p>
            <a:r>
              <a:rPr lang="it-IT" dirty="0" smtClean="0"/>
              <a:t>W/H &gt;0,50</a:t>
            </a:r>
          </a:p>
          <a:p>
            <a:endParaRPr lang="it-IT" dirty="0" smtClean="0"/>
          </a:p>
          <a:p>
            <a:endParaRPr lang="it-IT"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b="1" dirty="0" smtClean="0">
                <a:solidFill>
                  <a:schemeClr val="tx2">
                    <a:lumMod val="60000"/>
                    <a:lumOff val="40000"/>
                  </a:schemeClr>
                </a:solidFill>
              </a:rPr>
              <a:t>Arteriosclerosi</a:t>
            </a:r>
            <a:r>
              <a:rPr lang="it-IT" dirty="0" smtClean="0"/>
              <a:t>???</a:t>
            </a:r>
            <a:endParaRPr lang="it-IT" dirty="0"/>
          </a:p>
        </p:txBody>
      </p:sp>
      <p:sp>
        <p:nvSpPr>
          <p:cNvPr id="5" name="Segnaposto contenuto 4"/>
          <p:cNvSpPr>
            <a:spLocks noGrp="1"/>
          </p:cNvSpPr>
          <p:nvPr>
            <p:ph idx="1"/>
          </p:nvPr>
        </p:nvSpPr>
        <p:spPr/>
        <p:txBody>
          <a:bodyPr/>
          <a:lstStyle/>
          <a:p>
            <a:r>
              <a:rPr lang="it-IT" dirty="0" smtClean="0"/>
              <a:t>Dobbiamo quindi prevenire l’obesità infantile perché ne temiamo le complicanze precoci?</a:t>
            </a:r>
          </a:p>
          <a:p>
            <a:endParaRPr lang="it-IT" dirty="0" smtClean="0"/>
          </a:p>
          <a:p>
            <a:r>
              <a:rPr lang="it-IT" dirty="0" smtClean="0"/>
              <a:t>E come?</a:t>
            </a:r>
          </a:p>
          <a:p>
            <a:endParaRPr lang="it-IT" dirty="0" smtClean="0"/>
          </a:p>
          <a:p>
            <a:r>
              <a:rPr lang="it-IT" dirty="0" smtClean="0">
                <a:solidFill>
                  <a:srgbClr val="FF0000"/>
                </a:solidFill>
              </a:rPr>
              <a:t>Domande retoriche …</a:t>
            </a:r>
          </a:p>
          <a:p>
            <a:endParaRPr lang="it-IT" dirty="0" smtClean="0"/>
          </a:p>
          <a:p>
            <a:endParaRPr lang="it-IT"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asellaDiTesto 1"/>
          <p:cNvSpPr txBox="1">
            <a:spLocks noChangeArrowheads="1"/>
          </p:cNvSpPr>
          <p:nvPr/>
        </p:nvSpPr>
        <p:spPr bwMode="auto">
          <a:xfrm>
            <a:off x="403225" y="255589"/>
            <a:ext cx="8561263" cy="6463308"/>
          </a:xfrm>
          <a:prstGeom prst="rect">
            <a:avLst/>
          </a:prstGeom>
          <a:noFill/>
          <a:ln w="9525">
            <a:noFill/>
            <a:miter lim="800000"/>
            <a:headEnd/>
            <a:tailEnd/>
          </a:ln>
        </p:spPr>
        <p:txBody>
          <a:bodyPr wrap="square">
            <a:spAutoFit/>
          </a:bodyPr>
          <a:lstStyle/>
          <a:p>
            <a:pPr>
              <a:lnSpc>
                <a:spcPct val="70000"/>
              </a:lnSpc>
              <a:spcBef>
                <a:spcPct val="50000"/>
              </a:spcBef>
            </a:pPr>
            <a:r>
              <a:rPr lang="it-IT" sz="1800" b="1" dirty="0" smtClean="0"/>
              <a:t>                 Strategie di prevenzione dell’aterosclerosi </a:t>
            </a:r>
          </a:p>
          <a:p>
            <a:pPr>
              <a:lnSpc>
                <a:spcPct val="70000"/>
              </a:lnSpc>
              <a:spcBef>
                <a:spcPct val="50000"/>
              </a:spcBef>
            </a:pPr>
            <a:r>
              <a:rPr lang="it-IT" sz="1800" b="1" dirty="0" smtClean="0"/>
              <a:t>                                    in età pediatrica. (Ferrara &amp; Carta, Area Pediatrica 2012)</a:t>
            </a:r>
          </a:p>
          <a:p>
            <a:pPr>
              <a:lnSpc>
                <a:spcPct val="70000"/>
              </a:lnSpc>
              <a:spcBef>
                <a:spcPct val="50000"/>
              </a:spcBef>
            </a:pPr>
            <a:endParaRPr lang="it-IT" sz="1800" b="1" dirty="0" smtClean="0"/>
          </a:p>
          <a:p>
            <a:pPr>
              <a:lnSpc>
                <a:spcPct val="70000"/>
              </a:lnSpc>
              <a:spcBef>
                <a:spcPct val="50000"/>
              </a:spcBef>
              <a:buFont typeface="Wingdings" pitchFamily="2" charset="2"/>
              <a:buChar char="Ø"/>
            </a:pPr>
            <a:r>
              <a:rPr lang="it-IT" sz="1800" b="1" dirty="0" smtClean="0"/>
              <a:t>   Prevenzione</a:t>
            </a:r>
          </a:p>
          <a:p>
            <a:pPr>
              <a:lnSpc>
                <a:spcPct val="70000"/>
              </a:lnSpc>
              <a:spcBef>
                <a:spcPct val="50000"/>
              </a:spcBef>
            </a:pPr>
            <a:r>
              <a:rPr lang="it-IT" sz="1800" b="1" dirty="0" smtClean="0"/>
              <a:t>    - Allattamento al seno sostenuto per almeno 6 mesi.</a:t>
            </a:r>
          </a:p>
          <a:p>
            <a:pPr>
              <a:lnSpc>
                <a:spcPct val="70000"/>
              </a:lnSpc>
              <a:spcBef>
                <a:spcPct val="50000"/>
              </a:spcBef>
            </a:pPr>
            <a:endParaRPr lang="it-IT" sz="1800" b="1" dirty="0" smtClean="0"/>
          </a:p>
          <a:p>
            <a:pPr>
              <a:lnSpc>
                <a:spcPct val="70000"/>
              </a:lnSpc>
              <a:spcBef>
                <a:spcPct val="50000"/>
              </a:spcBef>
            </a:pPr>
            <a:r>
              <a:rPr lang="it-IT" sz="1800" b="1" dirty="0" smtClean="0"/>
              <a:t>    - Divezzamento evitando diete iperproteiche.</a:t>
            </a:r>
          </a:p>
          <a:p>
            <a:pPr>
              <a:lnSpc>
                <a:spcPct val="70000"/>
              </a:lnSpc>
              <a:spcBef>
                <a:spcPct val="50000"/>
              </a:spcBef>
            </a:pPr>
            <a:endParaRPr lang="it-IT" sz="1800" b="1" dirty="0" smtClean="0"/>
          </a:p>
          <a:p>
            <a:pPr>
              <a:lnSpc>
                <a:spcPct val="70000"/>
              </a:lnSpc>
              <a:spcBef>
                <a:spcPct val="50000"/>
              </a:spcBef>
            </a:pPr>
            <a:r>
              <a:rPr lang="it-IT" sz="1800" b="1" dirty="0" smtClean="0"/>
              <a:t>    - Nei bambini sotto i 2 anni sconsigliata qualsiasi restrizione</a:t>
            </a:r>
          </a:p>
          <a:p>
            <a:pPr>
              <a:lnSpc>
                <a:spcPct val="70000"/>
              </a:lnSpc>
              <a:spcBef>
                <a:spcPct val="50000"/>
              </a:spcBef>
            </a:pPr>
            <a:r>
              <a:rPr lang="it-IT" sz="1800" b="1" dirty="0" smtClean="0"/>
              <a:t>      lipidica (elementi strutturali delle membrane cellulari).</a:t>
            </a:r>
          </a:p>
          <a:p>
            <a:pPr>
              <a:lnSpc>
                <a:spcPct val="70000"/>
              </a:lnSpc>
              <a:spcBef>
                <a:spcPct val="50000"/>
              </a:spcBef>
            </a:pPr>
            <a:endParaRPr lang="it-IT" sz="1800" b="1" dirty="0" smtClean="0"/>
          </a:p>
          <a:p>
            <a:pPr>
              <a:lnSpc>
                <a:spcPct val="70000"/>
              </a:lnSpc>
              <a:spcBef>
                <a:spcPct val="50000"/>
              </a:spcBef>
            </a:pPr>
            <a:r>
              <a:rPr lang="it-IT" sz="1800" b="1" dirty="0" smtClean="0"/>
              <a:t>    - Sopra i 2 anni regime </a:t>
            </a:r>
            <a:r>
              <a:rPr lang="it-IT" sz="1800" b="1" dirty="0" err="1" smtClean="0"/>
              <a:t>normo-calorico</a:t>
            </a:r>
            <a:r>
              <a:rPr lang="it-IT" sz="1800" b="1" dirty="0" smtClean="0"/>
              <a:t> (calorie dai grassi 30%,</a:t>
            </a:r>
          </a:p>
          <a:p>
            <a:pPr>
              <a:lnSpc>
                <a:spcPct val="70000"/>
              </a:lnSpc>
              <a:spcBef>
                <a:spcPct val="50000"/>
              </a:spcBef>
            </a:pPr>
            <a:r>
              <a:rPr lang="it-IT" sz="1800" b="1" dirty="0" smtClean="0"/>
              <a:t>       ac grassi saturi &lt; 10%, colesterolo non superiore a 300 mg/</a:t>
            </a:r>
            <a:r>
              <a:rPr lang="it-IT" sz="1800" b="1" dirty="0" err="1" smtClean="0"/>
              <a:t>die</a:t>
            </a:r>
            <a:r>
              <a:rPr lang="it-IT" sz="1800" b="1" dirty="0" smtClean="0"/>
              <a:t>).</a:t>
            </a:r>
          </a:p>
          <a:p>
            <a:pPr>
              <a:lnSpc>
                <a:spcPct val="70000"/>
              </a:lnSpc>
              <a:spcBef>
                <a:spcPct val="50000"/>
              </a:spcBef>
            </a:pPr>
            <a:endParaRPr lang="it-IT" sz="1800" b="1" dirty="0" smtClean="0"/>
          </a:p>
          <a:p>
            <a:pPr>
              <a:lnSpc>
                <a:spcPct val="70000"/>
              </a:lnSpc>
              <a:spcBef>
                <a:spcPct val="50000"/>
              </a:spcBef>
            </a:pPr>
            <a:r>
              <a:rPr lang="it-IT" sz="1800" b="1" dirty="0" smtClean="0"/>
              <a:t>    - </a:t>
            </a:r>
            <a:r>
              <a:rPr lang="it-IT" sz="1800" b="1" dirty="0" smtClean="0">
                <a:solidFill>
                  <a:srgbClr val="0070C0"/>
                </a:solidFill>
              </a:rPr>
              <a:t>Dopo i 3 anni attenzione all’</a:t>
            </a:r>
            <a:r>
              <a:rPr lang="it-IT" sz="1800" b="1" dirty="0" err="1" smtClean="0">
                <a:solidFill>
                  <a:srgbClr val="0070C0"/>
                </a:solidFill>
              </a:rPr>
              <a:t>adiposity</a:t>
            </a:r>
            <a:r>
              <a:rPr lang="it-IT" sz="1800" b="1" dirty="0" smtClean="0">
                <a:solidFill>
                  <a:srgbClr val="0070C0"/>
                </a:solidFill>
              </a:rPr>
              <a:t> </a:t>
            </a:r>
            <a:r>
              <a:rPr lang="it-IT" sz="1800" b="1" dirty="0" err="1" smtClean="0">
                <a:solidFill>
                  <a:srgbClr val="0070C0"/>
                </a:solidFill>
              </a:rPr>
              <a:t>rebound</a:t>
            </a:r>
            <a:r>
              <a:rPr lang="it-IT" sz="1800" b="1" dirty="0" smtClean="0">
                <a:solidFill>
                  <a:srgbClr val="0070C0"/>
                </a:solidFill>
              </a:rPr>
              <a:t>.</a:t>
            </a:r>
          </a:p>
          <a:p>
            <a:pPr>
              <a:lnSpc>
                <a:spcPct val="70000"/>
              </a:lnSpc>
              <a:spcBef>
                <a:spcPct val="50000"/>
              </a:spcBef>
            </a:pPr>
            <a:endParaRPr lang="it-IT" sz="1800" b="1" dirty="0" smtClean="0"/>
          </a:p>
          <a:p>
            <a:pPr>
              <a:lnSpc>
                <a:spcPct val="70000"/>
              </a:lnSpc>
              <a:spcBef>
                <a:spcPct val="50000"/>
              </a:spcBef>
            </a:pPr>
            <a:r>
              <a:rPr lang="it-IT" sz="1800" b="1" dirty="0" smtClean="0"/>
              <a:t>    - Nei primi 6 anni di vita moderata attività fisica “strutturata”.</a:t>
            </a:r>
          </a:p>
          <a:p>
            <a:pPr>
              <a:lnSpc>
                <a:spcPct val="70000"/>
              </a:lnSpc>
              <a:spcBef>
                <a:spcPct val="50000"/>
              </a:spcBef>
            </a:pPr>
            <a:endParaRPr lang="it-IT" sz="1800" b="1" dirty="0" smtClean="0"/>
          </a:p>
          <a:p>
            <a:pPr>
              <a:lnSpc>
                <a:spcPct val="70000"/>
              </a:lnSpc>
              <a:spcBef>
                <a:spcPct val="50000"/>
              </a:spcBef>
            </a:pPr>
            <a:r>
              <a:rPr lang="it-IT" sz="1800" b="1" dirty="0" smtClean="0"/>
              <a:t>    - </a:t>
            </a:r>
            <a:r>
              <a:rPr lang="it-IT" sz="1800" b="1" dirty="0" smtClean="0">
                <a:solidFill>
                  <a:srgbClr val="0070C0"/>
                </a:solidFill>
              </a:rPr>
              <a:t>Dal 6° anno di vita valutare la circonferenza della vita. (W/H </a:t>
            </a:r>
            <a:r>
              <a:rPr lang="it-IT" sz="1800" b="1" dirty="0" err="1" smtClean="0">
                <a:solidFill>
                  <a:srgbClr val="0070C0"/>
                </a:solidFill>
              </a:rPr>
              <a:t>ratio</a:t>
            </a:r>
            <a:r>
              <a:rPr lang="it-IT" sz="1800" b="1" dirty="0" smtClean="0">
                <a:solidFill>
                  <a:srgbClr val="0070C0"/>
                </a:solidFill>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1187450" y="188913"/>
            <a:ext cx="7010400" cy="828675"/>
          </a:xfrm>
          <a:prstGeom prst="rect">
            <a:avLst/>
          </a:prstGeom>
          <a:solidFill>
            <a:schemeClr val="bg1"/>
          </a:solidFill>
          <a:ln w="28575">
            <a:solidFill>
              <a:srgbClr val="990033"/>
            </a:solidFill>
            <a:miter lim="800000"/>
            <a:headEnd/>
            <a:tailEnd/>
          </a:ln>
          <a:effectLst/>
        </p:spPr>
        <p:txBody>
          <a:bodyPr>
            <a:spAutoFit/>
          </a:bodyPr>
          <a:lstStyle/>
          <a:p>
            <a:pPr algn="ctr" fontAlgn="auto">
              <a:lnSpc>
                <a:spcPct val="85000"/>
              </a:lnSpc>
              <a:spcBef>
                <a:spcPts val="0"/>
              </a:spcBef>
              <a:spcAft>
                <a:spcPts val="0"/>
              </a:spcAft>
              <a:defRPr/>
            </a:pPr>
            <a:r>
              <a:rPr lang="en-GB" sz="2800" b="1" dirty="0">
                <a:solidFill>
                  <a:schemeClr val="tx2"/>
                </a:solidFill>
                <a:effectLst>
                  <a:outerShdw blurRad="38100" dist="38100" dir="2700000" algn="tl">
                    <a:srgbClr val="000000">
                      <a:alpha val="43137"/>
                    </a:srgbClr>
                  </a:outerShdw>
                </a:effectLst>
                <a:latin typeface="+mn-lt"/>
                <a:ea typeface="Arial" pitchFamily="1" charset="0"/>
                <a:cs typeface="Arial" pitchFamily="1" charset="0"/>
              </a:rPr>
              <a:t>Complications of obesity</a:t>
            </a:r>
          </a:p>
          <a:p>
            <a:pPr algn="ctr" fontAlgn="auto">
              <a:lnSpc>
                <a:spcPct val="85000"/>
              </a:lnSpc>
              <a:spcBef>
                <a:spcPts val="0"/>
              </a:spcBef>
              <a:spcAft>
                <a:spcPts val="0"/>
              </a:spcAft>
              <a:defRPr/>
            </a:pPr>
            <a:r>
              <a:rPr lang="en-GB" sz="2800" b="1" dirty="0">
                <a:solidFill>
                  <a:schemeClr val="tx2"/>
                </a:solidFill>
                <a:effectLst>
                  <a:outerShdw blurRad="38100" dist="38100" dir="2700000" algn="tl">
                    <a:srgbClr val="000000">
                      <a:alpha val="43137"/>
                    </a:srgbClr>
                  </a:outerShdw>
                </a:effectLst>
                <a:latin typeface="+mn-lt"/>
                <a:ea typeface="Arial" pitchFamily="1" charset="0"/>
                <a:cs typeface="Arial" pitchFamily="1" charset="0"/>
              </a:rPr>
              <a:t>NAFLD:</a:t>
            </a:r>
            <a:r>
              <a:rPr lang="en-GB" sz="2800" dirty="0">
                <a:effectLst>
                  <a:outerShdw blurRad="38100" dist="38100" dir="2700000" algn="tl">
                    <a:srgbClr val="000000">
                      <a:alpha val="43137"/>
                    </a:srgbClr>
                  </a:outerShdw>
                </a:effectLst>
                <a:latin typeface="+mn-lt"/>
                <a:ea typeface="Arial" pitchFamily="1" charset="0"/>
                <a:cs typeface="Arial" pitchFamily="1" charset="0"/>
              </a:rPr>
              <a:t> </a:t>
            </a:r>
          </a:p>
        </p:txBody>
      </p:sp>
      <p:sp>
        <p:nvSpPr>
          <p:cNvPr id="18435" name="Text Box 3"/>
          <p:cNvSpPr txBox="1">
            <a:spLocks noChangeArrowheads="1"/>
          </p:cNvSpPr>
          <p:nvPr/>
        </p:nvSpPr>
        <p:spPr bwMode="auto">
          <a:xfrm>
            <a:off x="1187624" y="1988840"/>
            <a:ext cx="7200900" cy="2554287"/>
          </a:xfrm>
          <a:prstGeom prst="rect">
            <a:avLst/>
          </a:prstGeom>
          <a:solidFill>
            <a:srgbClr val="CC0000"/>
          </a:solidFill>
          <a:ln w="57150">
            <a:solidFill>
              <a:srgbClr val="CC0000"/>
            </a:solidFill>
            <a:miter lim="800000"/>
            <a:headEnd/>
            <a:tailEnd/>
          </a:ln>
        </p:spPr>
        <p:txBody>
          <a:bodyPr>
            <a:spAutoFit/>
          </a:bodyPr>
          <a:lstStyle/>
          <a:p>
            <a:pPr algn="ctr"/>
            <a:r>
              <a:rPr lang="en-GB" altLang="it-IT" sz="3200" dirty="0">
                <a:solidFill>
                  <a:schemeClr val="bg1"/>
                </a:solidFill>
                <a:latin typeface="Calibri" pitchFamily="34" charset="0"/>
              </a:rPr>
              <a:t>Estimated EU obese </a:t>
            </a:r>
            <a:r>
              <a:rPr lang="en-GB" altLang="it-IT" sz="3200" i="1" u="sng" dirty="0">
                <a:solidFill>
                  <a:schemeClr val="bg1"/>
                </a:solidFill>
                <a:latin typeface="Calibri" pitchFamily="34" charset="0"/>
              </a:rPr>
              <a:t>children</a:t>
            </a:r>
            <a:r>
              <a:rPr lang="en-GB" altLang="it-IT" sz="3200" dirty="0">
                <a:solidFill>
                  <a:schemeClr val="bg1"/>
                </a:solidFill>
                <a:latin typeface="Calibri" pitchFamily="34" charset="0"/>
              </a:rPr>
              <a:t> with</a:t>
            </a:r>
          </a:p>
          <a:p>
            <a:pPr algn="ctr"/>
            <a:r>
              <a:rPr lang="en-GB" altLang="it-IT" sz="3200" dirty="0">
                <a:solidFill>
                  <a:schemeClr val="bg1"/>
                </a:solidFill>
                <a:latin typeface="Calibri" pitchFamily="34" charset="0"/>
              </a:rPr>
              <a:t>Hepatic </a:t>
            </a:r>
            <a:r>
              <a:rPr lang="en-GB" altLang="it-IT" sz="3200" dirty="0" err="1">
                <a:solidFill>
                  <a:schemeClr val="bg1"/>
                </a:solidFill>
                <a:latin typeface="Calibri" pitchFamily="34" charset="0"/>
              </a:rPr>
              <a:t>steatosis</a:t>
            </a:r>
            <a:r>
              <a:rPr lang="en-GB" altLang="it-IT" sz="3200" dirty="0">
                <a:solidFill>
                  <a:schemeClr val="bg1"/>
                </a:solidFill>
                <a:latin typeface="Calibri" pitchFamily="34" charset="0"/>
              </a:rPr>
              <a:t> </a:t>
            </a:r>
            <a:r>
              <a:rPr lang="en-GB" altLang="it-IT" sz="3200" dirty="0">
                <a:latin typeface="Calibri" pitchFamily="34" charset="0"/>
              </a:rPr>
              <a:t>27.9%</a:t>
            </a:r>
            <a:r>
              <a:rPr lang="en-GB" altLang="it-IT" sz="3200" dirty="0">
                <a:solidFill>
                  <a:schemeClr val="bg1"/>
                </a:solidFill>
                <a:latin typeface="Calibri" pitchFamily="34" charset="0"/>
              </a:rPr>
              <a:t> = 1,420,000</a:t>
            </a:r>
            <a:endParaRPr lang="en-GB" altLang="it-IT" sz="3200" u="sng" dirty="0">
              <a:solidFill>
                <a:schemeClr val="bg1"/>
              </a:solidFill>
              <a:latin typeface="Calibri" pitchFamily="34" charset="0"/>
            </a:endParaRPr>
          </a:p>
          <a:p>
            <a:pPr algn="ctr"/>
            <a:r>
              <a:rPr lang="en-GB" altLang="it-IT" sz="3200" dirty="0" err="1">
                <a:solidFill>
                  <a:schemeClr val="bg1"/>
                </a:solidFill>
                <a:latin typeface="Calibri" pitchFamily="34" charset="0"/>
              </a:rPr>
              <a:t>Steatohepatitis</a:t>
            </a:r>
            <a:r>
              <a:rPr lang="en-GB" altLang="it-IT" sz="3200" dirty="0">
                <a:solidFill>
                  <a:schemeClr val="bg1"/>
                </a:solidFill>
                <a:latin typeface="Calibri" pitchFamily="34" charset="0"/>
              </a:rPr>
              <a:t> = 225,000</a:t>
            </a:r>
          </a:p>
          <a:p>
            <a:pPr algn="ctr"/>
            <a:r>
              <a:rPr lang="en-GB" altLang="it-IT" sz="3200" dirty="0">
                <a:solidFill>
                  <a:schemeClr val="bg1"/>
                </a:solidFill>
                <a:latin typeface="Calibri" pitchFamily="34" charset="0"/>
              </a:rPr>
              <a:t>Cirrhosis (&amp; liver cancer) = 13,000</a:t>
            </a:r>
          </a:p>
          <a:p>
            <a:pPr algn="ctr"/>
            <a:r>
              <a:rPr lang="en-GB" altLang="it-IT" sz="3200" dirty="0">
                <a:solidFill>
                  <a:schemeClr val="bg1"/>
                </a:solidFill>
                <a:latin typeface="Calibri" pitchFamily="34" charset="0"/>
              </a:rPr>
              <a:t>liver transplant needed? = 240</a:t>
            </a:r>
          </a:p>
        </p:txBody>
      </p:sp>
      <p:sp>
        <p:nvSpPr>
          <p:cNvPr id="18436" name="Text Box 4"/>
          <p:cNvSpPr txBox="1">
            <a:spLocks noChangeArrowheads="1"/>
          </p:cNvSpPr>
          <p:nvPr/>
        </p:nvSpPr>
        <p:spPr bwMode="auto">
          <a:xfrm>
            <a:off x="611188" y="4286250"/>
            <a:ext cx="8137525" cy="366713"/>
          </a:xfrm>
          <a:prstGeom prst="rect">
            <a:avLst/>
          </a:prstGeom>
          <a:noFill/>
          <a:ln w="9525">
            <a:noFill/>
            <a:miter lim="800000"/>
            <a:headEnd/>
            <a:tailEnd/>
          </a:ln>
        </p:spPr>
        <p:txBody>
          <a:bodyPr>
            <a:spAutoFit/>
          </a:bodyPr>
          <a:lstStyle/>
          <a:p>
            <a:pPr algn="ctr">
              <a:lnSpc>
                <a:spcPct val="70000"/>
              </a:lnSpc>
            </a:pPr>
            <a:endParaRPr lang="en-GB" altLang="it-IT" sz="2400">
              <a:solidFill>
                <a:srgbClr val="FFFFFF"/>
              </a:solidFill>
              <a:latin typeface="Calibri" pitchFamily="34" charset="0"/>
            </a:endParaRPr>
          </a:p>
        </p:txBody>
      </p:sp>
      <p:sp>
        <p:nvSpPr>
          <p:cNvPr id="18437" name="Text Box 5"/>
          <p:cNvSpPr txBox="1">
            <a:spLocks noChangeArrowheads="1"/>
          </p:cNvSpPr>
          <p:nvPr/>
        </p:nvSpPr>
        <p:spPr bwMode="auto">
          <a:xfrm>
            <a:off x="4788024" y="5517232"/>
            <a:ext cx="3411538" cy="400050"/>
          </a:xfrm>
          <a:prstGeom prst="rect">
            <a:avLst/>
          </a:prstGeom>
          <a:noFill/>
          <a:ln w="9525">
            <a:noFill/>
            <a:miter lim="800000"/>
            <a:headEnd/>
            <a:tailEnd/>
          </a:ln>
        </p:spPr>
        <p:txBody>
          <a:bodyPr wrap="none">
            <a:spAutoFit/>
          </a:bodyPr>
          <a:lstStyle/>
          <a:p>
            <a:r>
              <a:rPr lang="it-IT" altLang="it-IT" sz="2000" dirty="0" err="1">
                <a:solidFill>
                  <a:schemeClr val="tx2"/>
                </a:solidFill>
                <a:latin typeface="Calibri" pitchFamily="34" charset="0"/>
              </a:rPr>
              <a:t>Lobstein</a:t>
            </a:r>
            <a:r>
              <a:rPr lang="it-IT" altLang="it-IT" sz="2000" dirty="0">
                <a:solidFill>
                  <a:schemeClr val="tx2"/>
                </a:solidFill>
                <a:latin typeface="Calibri" pitchFamily="34" charset="0"/>
              </a:rPr>
              <a:t> &amp; </a:t>
            </a:r>
            <a:r>
              <a:rPr lang="it-IT" altLang="it-IT" sz="2000" dirty="0" err="1">
                <a:solidFill>
                  <a:schemeClr val="tx2"/>
                </a:solidFill>
                <a:latin typeface="Calibri" pitchFamily="34" charset="0"/>
              </a:rPr>
              <a:t>Jackson-Leach</a:t>
            </a:r>
            <a:r>
              <a:rPr lang="it-IT" altLang="it-IT" sz="2000" dirty="0">
                <a:solidFill>
                  <a:schemeClr val="tx2"/>
                </a:solidFill>
                <a:latin typeface="Calibri" pitchFamily="34" charset="0"/>
              </a:rPr>
              <a:t> 2006</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39688"/>
            <a:ext cx="9144000" cy="689768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eco%20superfica[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marL="484632" eaLnBrk="1" fontAlgn="auto" hangingPunct="1">
              <a:spcAft>
                <a:spcPts val="0"/>
              </a:spcAft>
              <a:defRPr/>
            </a:pPr>
            <a:r>
              <a:rPr lang="it-IT" smtClean="0">
                <a:solidFill>
                  <a:srgbClr val="FFFF66"/>
                </a:solidFill>
              </a:rPr>
              <a:t>Steatosi grado 1</a:t>
            </a:r>
          </a:p>
        </p:txBody>
      </p:sp>
      <p:pic>
        <p:nvPicPr>
          <p:cNvPr id="29699" name="Picture 4" descr="C:\Documents and Settings\devito\Desktop\STEATOSI\spurio nash ee 10.jpg"/>
          <p:cNvPicPr>
            <a:picLocks noChangeAspect="1" noChangeArrowheads="1"/>
          </p:cNvPicPr>
          <p:nvPr/>
        </p:nvPicPr>
        <p:blipFill>
          <a:blip r:embed="rId2" cstate="print"/>
          <a:srcRect/>
          <a:stretch>
            <a:fillRect/>
          </a:stretch>
        </p:blipFill>
        <p:spPr bwMode="auto">
          <a:xfrm>
            <a:off x="152400" y="1905000"/>
            <a:ext cx="4343400" cy="3657600"/>
          </a:xfrm>
          <a:prstGeom prst="rect">
            <a:avLst/>
          </a:prstGeom>
          <a:noFill/>
          <a:ln w="9525">
            <a:noFill/>
            <a:miter lim="800000"/>
            <a:headEnd/>
            <a:tailEnd/>
          </a:ln>
        </p:spPr>
      </p:pic>
      <p:pic>
        <p:nvPicPr>
          <p:cNvPr id="29700" name="Picture 6" descr="C:\Documents and Settings\devito\Desktop\STEATOSI\spurio nash ee 20.jpg"/>
          <p:cNvPicPr>
            <a:picLocks noChangeAspect="1" noChangeArrowheads="1"/>
          </p:cNvPicPr>
          <p:nvPr/>
        </p:nvPicPr>
        <p:blipFill>
          <a:blip r:embed="rId3" cstate="print"/>
          <a:srcRect/>
          <a:stretch>
            <a:fillRect/>
          </a:stretch>
        </p:blipFill>
        <p:spPr bwMode="auto">
          <a:xfrm>
            <a:off x="4648200" y="1905000"/>
            <a:ext cx="43434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marL="484632" eaLnBrk="1" fontAlgn="auto" hangingPunct="1">
              <a:spcAft>
                <a:spcPts val="0"/>
              </a:spcAft>
              <a:defRPr/>
            </a:pPr>
            <a:r>
              <a:rPr lang="it-IT" smtClean="0">
                <a:solidFill>
                  <a:srgbClr val="FFFF66"/>
                </a:solidFill>
              </a:rPr>
              <a:t>Steatosi grado 2</a:t>
            </a:r>
          </a:p>
        </p:txBody>
      </p:sp>
      <p:pic>
        <p:nvPicPr>
          <p:cNvPr id="30723" name="Picture 4" descr="C:\Documents and Settings\devito\Desktop\STEATOSI\arnone ee 20x.jpg"/>
          <p:cNvPicPr>
            <a:picLocks noChangeAspect="1" noChangeArrowheads="1"/>
          </p:cNvPicPr>
          <p:nvPr/>
        </p:nvPicPr>
        <p:blipFill>
          <a:blip r:embed="rId2" cstate="print"/>
          <a:srcRect/>
          <a:stretch>
            <a:fillRect/>
          </a:stretch>
        </p:blipFill>
        <p:spPr bwMode="auto">
          <a:xfrm>
            <a:off x="4648200" y="1905000"/>
            <a:ext cx="4343400" cy="3657600"/>
          </a:xfrm>
          <a:prstGeom prst="rect">
            <a:avLst/>
          </a:prstGeom>
          <a:noFill/>
          <a:ln w="9525">
            <a:noFill/>
            <a:miter lim="800000"/>
            <a:headEnd/>
            <a:tailEnd/>
          </a:ln>
        </p:spPr>
      </p:pic>
      <p:pic>
        <p:nvPicPr>
          <p:cNvPr id="30724" name="Picture 5" descr="C:\Documents and Settings\devito\Desktop\STEATOSI\arnone ee 10x.jpg"/>
          <p:cNvPicPr>
            <a:picLocks noChangeAspect="1" noChangeArrowheads="1"/>
          </p:cNvPicPr>
          <p:nvPr/>
        </p:nvPicPr>
        <p:blipFill>
          <a:blip r:embed="rId3" cstate="print"/>
          <a:srcRect/>
          <a:stretch>
            <a:fillRect/>
          </a:stretch>
        </p:blipFill>
        <p:spPr bwMode="auto">
          <a:xfrm>
            <a:off x="152400" y="1905000"/>
            <a:ext cx="43434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339752" y="1412776"/>
            <a:ext cx="4572000" cy="4893647"/>
          </a:xfrm>
          <a:prstGeom prst="rect">
            <a:avLst/>
          </a:prstGeom>
        </p:spPr>
        <p:txBody>
          <a:bodyPr>
            <a:spAutoFit/>
          </a:bodyPr>
          <a:lstStyle/>
          <a:p>
            <a:pPr algn="just"/>
            <a:r>
              <a:rPr lang="it-IT" dirty="0" smtClean="0">
                <a:effectLst>
                  <a:outerShdw blurRad="38100" dist="38100" dir="2700000" algn="tl">
                    <a:srgbClr val="000000">
                      <a:alpha val="43137"/>
                    </a:srgbClr>
                  </a:outerShdw>
                </a:effectLst>
                <a:latin typeface="Calibri" pitchFamily="34" charset="0"/>
              </a:rPr>
              <a:t>E’ ormai ampiamente noto che anche l’obesità in età evolutiva, come nell’adulto, ha un’origine multifattoriale, per cui esiste sicuramente una predisposizione genetica su cui agiscono sia fattori epigenetici che elementi totalmente esterni.</a:t>
            </a:r>
          </a:p>
          <a:p>
            <a:pPr algn="just"/>
            <a:r>
              <a:rPr lang="it-IT" dirty="0" smtClean="0">
                <a:effectLst>
                  <a:outerShdw blurRad="38100" dist="38100" dir="2700000" algn="tl">
                    <a:srgbClr val="000000">
                      <a:alpha val="43137"/>
                    </a:srgbClr>
                  </a:outerShdw>
                </a:effectLst>
                <a:latin typeface="Calibri" pitchFamily="34" charset="0"/>
              </a:rPr>
              <a:t>Tra i principali responsabili:</a:t>
            </a:r>
          </a:p>
          <a:p>
            <a:pPr algn="just"/>
            <a:endParaRPr lang="it-IT" dirty="0" smtClean="0">
              <a:effectLst>
                <a:outerShdw blurRad="38100" dist="38100" dir="2700000" algn="tl">
                  <a:srgbClr val="000000">
                    <a:alpha val="43137"/>
                  </a:srgbClr>
                </a:outerShdw>
              </a:effectLst>
              <a:latin typeface="Calibri" pitchFamily="34" charset="0"/>
            </a:endParaRPr>
          </a:p>
          <a:p>
            <a:pPr marL="354013" indent="-354013" algn="just">
              <a:buClr>
                <a:srgbClr val="FF0000"/>
              </a:buClr>
              <a:buFont typeface="Wingdings" pitchFamily="2" charset="2"/>
              <a:buChar char="Ø"/>
            </a:pPr>
            <a:r>
              <a:rPr lang="it-IT" dirty="0" smtClean="0">
                <a:effectLst>
                  <a:outerShdw blurRad="38100" dist="38100" dir="2700000" algn="tl">
                    <a:srgbClr val="000000">
                      <a:alpha val="43137"/>
                    </a:srgbClr>
                  </a:outerShdw>
                </a:effectLst>
                <a:latin typeface="Calibri" pitchFamily="34" charset="0"/>
              </a:rPr>
              <a:t> errate abitudini alimentari;</a:t>
            </a:r>
          </a:p>
          <a:p>
            <a:pPr marL="354013" indent="-354013" algn="just">
              <a:buClr>
                <a:srgbClr val="FF0000"/>
              </a:buClr>
              <a:buFont typeface="Wingdings" pitchFamily="2" charset="2"/>
              <a:buChar char="Ø"/>
            </a:pPr>
            <a:r>
              <a:rPr lang="it-IT" dirty="0" smtClean="0">
                <a:effectLst>
                  <a:outerShdw blurRad="38100" dist="38100" dir="2700000" algn="tl">
                    <a:srgbClr val="000000">
                      <a:alpha val="43137"/>
                    </a:srgbClr>
                  </a:outerShdw>
                </a:effectLst>
                <a:latin typeface="Calibri" pitchFamily="34" charset="0"/>
              </a:rPr>
              <a:t> sedentarietà;</a:t>
            </a:r>
          </a:p>
          <a:p>
            <a:pPr marL="354013" indent="-354013" algn="just">
              <a:buClr>
                <a:srgbClr val="FF0000"/>
              </a:buClr>
              <a:buFont typeface="Wingdings" pitchFamily="2" charset="2"/>
              <a:buChar char="Ø"/>
            </a:pPr>
            <a:r>
              <a:rPr lang="it-IT" dirty="0" smtClean="0">
                <a:effectLst>
                  <a:outerShdw blurRad="38100" dist="38100" dir="2700000" algn="tl">
                    <a:srgbClr val="000000">
                      <a:alpha val="43137"/>
                    </a:srgbClr>
                  </a:outerShdw>
                </a:effectLst>
                <a:latin typeface="Calibri" pitchFamily="34" charset="0"/>
              </a:rPr>
              <a:t> ambiente </a:t>
            </a:r>
            <a:r>
              <a:rPr lang="it-IT" dirty="0" err="1" smtClean="0">
                <a:effectLst>
                  <a:outerShdw blurRad="38100" dist="38100" dir="2700000" algn="tl">
                    <a:srgbClr val="000000">
                      <a:alpha val="43137"/>
                    </a:srgbClr>
                  </a:outerShdw>
                </a:effectLst>
                <a:latin typeface="Calibri" pitchFamily="34" charset="0"/>
              </a:rPr>
              <a:t>obesogeno</a:t>
            </a:r>
            <a:endParaRPr lang="it-IT" dirty="0">
              <a:effectLst>
                <a:outerShdw blurRad="38100" dist="38100" dir="2700000" algn="tl">
                  <a:srgbClr val="000000">
                    <a:alpha val="43137"/>
                  </a:srgbClr>
                </a:outerShdw>
              </a:effectLst>
              <a:latin typeface="Calibri"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marL="484632" eaLnBrk="1" fontAlgn="auto" hangingPunct="1">
              <a:spcAft>
                <a:spcPts val="0"/>
              </a:spcAft>
              <a:defRPr/>
            </a:pPr>
            <a:r>
              <a:rPr lang="it-IT" smtClean="0">
                <a:solidFill>
                  <a:srgbClr val="FFFF66"/>
                </a:solidFill>
              </a:rPr>
              <a:t>Steatosi grado 3</a:t>
            </a:r>
          </a:p>
        </p:txBody>
      </p:sp>
      <p:pic>
        <p:nvPicPr>
          <p:cNvPr id="31747" name="Picture 5" descr="C:\Documents and Settings\devito\Desktop\STEATOSI\de fazio nash ee 10x.jpg"/>
          <p:cNvPicPr>
            <a:picLocks noChangeAspect="1" noChangeArrowheads="1"/>
          </p:cNvPicPr>
          <p:nvPr/>
        </p:nvPicPr>
        <p:blipFill>
          <a:blip r:embed="rId2" cstate="print"/>
          <a:srcRect/>
          <a:stretch>
            <a:fillRect/>
          </a:stretch>
        </p:blipFill>
        <p:spPr bwMode="auto">
          <a:xfrm>
            <a:off x="152400" y="1905000"/>
            <a:ext cx="4343400" cy="3657600"/>
          </a:xfrm>
          <a:prstGeom prst="rect">
            <a:avLst/>
          </a:prstGeom>
          <a:noFill/>
          <a:ln w="9525">
            <a:noFill/>
            <a:miter lim="800000"/>
            <a:headEnd/>
            <a:tailEnd/>
          </a:ln>
        </p:spPr>
      </p:pic>
      <p:pic>
        <p:nvPicPr>
          <p:cNvPr id="31748" name="Picture 6" descr="C:\Documents and Settings\devito\Desktop\STEATOSI\de fazio nash ee 20x.jpg"/>
          <p:cNvPicPr>
            <a:picLocks noChangeAspect="1" noChangeArrowheads="1"/>
          </p:cNvPicPr>
          <p:nvPr/>
        </p:nvPicPr>
        <p:blipFill>
          <a:blip r:embed="rId3" cstate="print"/>
          <a:srcRect/>
          <a:stretch>
            <a:fillRect/>
          </a:stretch>
        </p:blipFill>
        <p:spPr bwMode="auto">
          <a:xfrm>
            <a:off x="4648200" y="1905000"/>
            <a:ext cx="441960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Front cover of the current issue of Nature Reviews Gastroenterology and Hepatology"/>
          <p:cNvPicPr>
            <a:picLocks noChangeAspect="1" noChangeArrowheads="1"/>
          </p:cNvPicPr>
          <p:nvPr/>
        </p:nvPicPr>
        <p:blipFill>
          <a:blip r:embed="rId2" cstate="print"/>
          <a:srcRect/>
          <a:stretch>
            <a:fillRect/>
          </a:stretch>
        </p:blipFill>
        <p:spPr bwMode="auto">
          <a:xfrm>
            <a:off x="0" y="0"/>
            <a:ext cx="3203575" cy="3429000"/>
          </a:xfrm>
          <a:prstGeom prst="rect">
            <a:avLst/>
          </a:prstGeom>
          <a:noFill/>
          <a:ln w="9525">
            <a:noFill/>
            <a:miter lim="800000"/>
            <a:headEnd/>
            <a:tailEnd/>
          </a:ln>
        </p:spPr>
      </p:pic>
      <p:pic>
        <p:nvPicPr>
          <p:cNvPr id="3" name="Picture 8"/>
          <p:cNvPicPr>
            <a:picLocks noChangeAspect="1" noChangeArrowheads="1"/>
          </p:cNvPicPr>
          <p:nvPr/>
        </p:nvPicPr>
        <p:blipFill>
          <a:blip r:embed="rId3" cstate="print"/>
          <a:srcRect/>
          <a:stretch>
            <a:fillRect/>
          </a:stretch>
        </p:blipFill>
        <p:spPr bwMode="auto">
          <a:xfrm>
            <a:off x="0" y="3429000"/>
            <a:ext cx="9144000" cy="34290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lgn="ctr">
            <a:noFill/>
            <a:miter lim="800000"/>
            <a:headEnd/>
            <a:tailEnd/>
          </a:ln>
          <a:effectLst>
            <a:prstShdw prst="shdw17" dist="17961" dir="2700000">
              <a:srgbClr val="999900"/>
            </a:prstShdw>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79388" y="404664"/>
            <a:ext cx="8964612" cy="4401205"/>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defRPr/>
            </a:pPr>
            <a:endParaRPr lang="it-IT" sz="4000" dirty="0">
              <a:solidFill>
                <a:prstClr val="white"/>
              </a:solidFill>
              <a:latin typeface="Arial"/>
            </a:endParaRPr>
          </a:p>
          <a:p>
            <a:pPr>
              <a:defRPr/>
            </a:pPr>
            <a:r>
              <a:rPr lang="it-IT" sz="4000" dirty="0" err="1">
                <a:latin typeface="Arial"/>
              </a:rPr>
              <a:t>We</a:t>
            </a:r>
            <a:r>
              <a:rPr lang="it-IT" sz="4000" dirty="0">
                <a:latin typeface="Arial"/>
              </a:rPr>
              <a:t> </a:t>
            </a:r>
            <a:r>
              <a:rPr lang="it-IT" sz="4000" dirty="0" err="1">
                <a:latin typeface="Arial"/>
              </a:rPr>
              <a:t>showed</a:t>
            </a:r>
            <a:r>
              <a:rPr lang="it-IT" sz="4000" dirty="0">
                <a:latin typeface="Arial"/>
              </a:rPr>
              <a:t> </a:t>
            </a:r>
            <a:r>
              <a:rPr lang="it-IT" sz="4000" b="1" dirty="0">
                <a:solidFill>
                  <a:schemeClr val="tx2">
                    <a:lumMod val="60000"/>
                    <a:lumOff val="40000"/>
                  </a:schemeClr>
                </a:solidFill>
                <a:latin typeface="Arial"/>
              </a:rPr>
              <a:t>DHA</a:t>
            </a:r>
            <a:r>
              <a:rPr lang="it-IT" sz="4000" dirty="0">
                <a:latin typeface="Arial"/>
              </a:rPr>
              <a:t> </a:t>
            </a:r>
            <a:r>
              <a:rPr lang="it-IT" sz="4000" dirty="0" err="1">
                <a:latin typeface="Arial"/>
              </a:rPr>
              <a:t>supplementation</a:t>
            </a:r>
            <a:r>
              <a:rPr lang="it-IT" sz="4000" dirty="0">
                <a:latin typeface="Arial"/>
              </a:rPr>
              <a:t> </a:t>
            </a:r>
            <a:r>
              <a:rPr lang="it-IT" sz="4000" b="1" dirty="0" err="1">
                <a:solidFill>
                  <a:srgbClr val="FF0000"/>
                </a:solidFill>
                <a:effectLst>
                  <a:outerShdw blurRad="38100" dist="38100" dir="2700000" algn="tl">
                    <a:srgbClr val="000000">
                      <a:alpha val="43137"/>
                    </a:srgbClr>
                  </a:outerShdw>
                </a:effectLst>
                <a:latin typeface="Arial"/>
              </a:rPr>
              <a:t>increases</a:t>
            </a:r>
            <a:r>
              <a:rPr lang="it-IT" sz="4000" b="1" dirty="0">
                <a:solidFill>
                  <a:srgbClr val="FF0000"/>
                </a:solidFill>
                <a:effectLst>
                  <a:outerShdw blurRad="38100" dist="38100" dir="2700000" algn="tl">
                    <a:srgbClr val="000000">
                      <a:alpha val="43137"/>
                    </a:srgbClr>
                  </a:outerShdw>
                </a:effectLst>
                <a:latin typeface="Arial"/>
              </a:rPr>
              <a:t> </a:t>
            </a:r>
            <a:r>
              <a:rPr lang="it-IT" sz="4000" b="1" dirty="0" err="1">
                <a:solidFill>
                  <a:srgbClr val="FF0000"/>
                </a:solidFill>
                <a:effectLst>
                  <a:outerShdw blurRad="38100" dist="38100" dir="2700000" algn="tl">
                    <a:srgbClr val="000000">
                      <a:alpha val="43137"/>
                    </a:srgbClr>
                  </a:outerShdw>
                </a:effectLst>
                <a:latin typeface="Arial"/>
              </a:rPr>
              <a:t>insulin</a:t>
            </a:r>
            <a:r>
              <a:rPr lang="it-IT" sz="4000" b="1" dirty="0">
                <a:solidFill>
                  <a:srgbClr val="FF0000"/>
                </a:solidFill>
                <a:effectLst>
                  <a:outerShdw blurRad="38100" dist="38100" dir="2700000" algn="tl">
                    <a:srgbClr val="000000">
                      <a:alpha val="43137"/>
                    </a:srgbClr>
                  </a:outerShdw>
                </a:effectLst>
                <a:latin typeface="Arial"/>
              </a:rPr>
              <a:t> </a:t>
            </a:r>
            <a:r>
              <a:rPr lang="it-IT" sz="4000" b="1" dirty="0" err="1">
                <a:solidFill>
                  <a:srgbClr val="FF0000"/>
                </a:solidFill>
                <a:effectLst>
                  <a:outerShdw blurRad="38100" dist="38100" dir="2700000" algn="tl">
                    <a:srgbClr val="000000">
                      <a:alpha val="43137"/>
                    </a:srgbClr>
                  </a:outerShdw>
                </a:effectLst>
                <a:latin typeface="Arial"/>
              </a:rPr>
              <a:t>sensitivity</a:t>
            </a:r>
            <a:r>
              <a:rPr lang="it-IT" sz="4000" dirty="0">
                <a:latin typeface="Arial"/>
              </a:rPr>
              <a:t>,</a:t>
            </a:r>
            <a:r>
              <a:rPr lang="it-IT" sz="4000" dirty="0">
                <a:solidFill>
                  <a:prstClr val="white"/>
                </a:solidFill>
                <a:latin typeface="Arial"/>
              </a:rPr>
              <a:t> </a:t>
            </a:r>
            <a:r>
              <a:rPr lang="it-IT" sz="4000" dirty="0" err="1">
                <a:latin typeface="Arial"/>
              </a:rPr>
              <a:t>which</a:t>
            </a:r>
            <a:r>
              <a:rPr lang="it-IT" sz="4000" dirty="0">
                <a:latin typeface="Arial"/>
              </a:rPr>
              <a:t> </a:t>
            </a:r>
            <a:r>
              <a:rPr lang="it-IT" sz="4000" dirty="0" err="1">
                <a:latin typeface="Arial"/>
              </a:rPr>
              <a:t>is</a:t>
            </a:r>
            <a:r>
              <a:rPr lang="it-IT" sz="4000" dirty="0">
                <a:latin typeface="Arial"/>
              </a:rPr>
              <a:t> </a:t>
            </a:r>
            <a:r>
              <a:rPr lang="it-IT" sz="4000" dirty="0" err="1">
                <a:latin typeface="Arial"/>
              </a:rPr>
              <a:t>paralleled</a:t>
            </a:r>
            <a:r>
              <a:rPr lang="it-IT" sz="4000" dirty="0">
                <a:latin typeface="Arial"/>
              </a:rPr>
              <a:t> by a </a:t>
            </a:r>
            <a:r>
              <a:rPr lang="it-IT" sz="4000" dirty="0" err="1">
                <a:latin typeface="Arial"/>
              </a:rPr>
              <a:t>reduction</a:t>
            </a:r>
            <a:r>
              <a:rPr lang="it-IT" sz="4000" dirty="0">
                <a:latin typeface="Arial"/>
              </a:rPr>
              <a:t> in </a:t>
            </a:r>
            <a:r>
              <a:rPr lang="it-IT" sz="4000" dirty="0" err="1">
                <a:latin typeface="Arial"/>
              </a:rPr>
              <a:t>insulin</a:t>
            </a:r>
            <a:r>
              <a:rPr lang="it-IT" sz="4000" dirty="0">
                <a:latin typeface="Arial"/>
              </a:rPr>
              <a:t> </a:t>
            </a:r>
            <a:r>
              <a:rPr lang="it-IT" sz="4000" dirty="0" err="1">
                <a:latin typeface="Arial"/>
              </a:rPr>
              <a:t>resistance</a:t>
            </a:r>
            <a:r>
              <a:rPr lang="it-IT" sz="4000" dirty="0">
                <a:latin typeface="Arial"/>
              </a:rPr>
              <a:t>, and </a:t>
            </a:r>
            <a:r>
              <a:rPr lang="it-IT" sz="4000" b="1" dirty="0" err="1">
                <a:solidFill>
                  <a:srgbClr val="FF0000"/>
                </a:solidFill>
                <a:effectLst>
                  <a:outerShdw blurRad="38100" dist="38100" dir="2700000" algn="tl">
                    <a:srgbClr val="000000">
                      <a:alpha val="43137"/>
                    </a:srgbClr>
                  </a:outerShdw>
                </a:effectLst>
                <a:latin typeface="Arial"/>
              </a:rPr>
              <a:t>decreases</a:t>
            </a:r>
            <a:r>
              <a:rPr lang="it-IT" sz="4000" b="1" dirty="0">
                <a:solidFill>
                  <a:srgbClr val="FF0000"/>
                </a:solidFill>
                <a:effectLst>
                  <a:outerShdw blurRad="38100" dist="38100" dir="2700000" algn="tl">
                    <a:srgbClr val="000000">
                      <a:alpha val="43137"/>
                    </a:srgbClr>
                  </a:outerShdw>
                </a:effectLst>
                <a:latin typeface="Arial"/>
              </a:rPr>
              <a:t> </a:t>
            </a:r>
            <a:r>
              <a:rPr lang="it-IT" sz="4000" b="1" dirty="0" err="1">
                <a:solidFill>
                  <a:srgbClr val="FF0000"/>
                </a:solidFill>
                <a:effectLst>
                  <a:outerShdw blurRad="38100" dist="38100" dir="2700000" algn="tl">
                    <a:srgbClr val="000000">
                      <a:alpha val="43137"/>
                    </a:srgbClr>
                  </a:outerShdw>
                </a:effectLst>
                <a:latin typeface="Arial"/>
              </a:rPr>
              <a:t>fat</a:t>
            </a:r>
            <a:r>
              <a:rPr lang="it-IT" sz="4000" b="1" dirty="0">
                <a:solidFill>
                  <a:srgbClr val="FF0000"/>
                </a:solidFill>
                <a:effectLst>
                  <a:outerShdw blurRad="38100" dist="38100" dir="2700000" algn="tl">
                    <a:srgbClr val="000000">
                      <a:alpha val="43137"/>
                    </a:srgbClr>
                  </a:outerShdw>
                </a:effectLst>
                <a:latin typeface="Arial"/>
              </a:rPr>
              <a:t> </a:t>
            </a:r>
            <a:r>
              <a:rPr lang="it-IT" sz="4000" b="1" dirty="0" err="1">
                <a:solidFill>
                  <a:srgbClr val="FF0000"/>
                </a:solidFill>
                <a:effectLst>
                  <a:outerShdw blurRad="38100" dist="38100" dir="2700000" algn="tl">
                    <a:srgbClr val="000000">
                      <a:alpha val="43137"/>
                    </a:srgbClr>
                  </a:outerShdw>
                </a:effectLst>
                <a:latin typeface="Arial"/>
              </a:rPr>
              <a:t>liver</a:t>
            </a:r>
            <a:r>
              <a:rPr lang="it-IT" sz="4000" b="1" dirty="0">
                <a:solidFill>
                  <a:srgbClr val="FF0000"/>
                </a:solidFill>
                <a:effectLst>
                  <a:outerShdw blurRad="38100" dist="38100" dir="2700000" algn="tl">
                    <a:srgbClr val="000000">
                      <a:alpha val="43137"/>
                    </a:srgbClr>
                  </a:outerShdw>
                </a:effectLst>
                <a:latin typeface="Arial"/>
              </a:rPr>
              <a:t> </a:t>
            </a:r>
            <a:r>
              <a:rPr lang="it-IT" sz="4000" b="1" dirty="0" err="1">
                <a:solidFill>
                  <a:srgbClr val="FF0000"/>
                </a:solidFill>
                <a:effectLst>
                  <a:outerShdw blurRad="38100" dist="38100" dir="2700000" algn="tl">
                    <a:srgbClr val="000000">
                      <a:alpha val="43137"/>
                    </a:srgbClr>
                  </a:outerShdw>
                </a:effectLst>
                <a:latin typeface="Arial"/>
              </a:rPr>
              <a:t>content</a:t>
            </a:r>
            <a:r>
              <a:rPr lang="it-IT" sz="4000" dirty="0">
                <a:latin typeface="Arial"/>
              </a:rPr>
              <a:t>, </a:t>
            </a:r>
            <a:r>
              <a:rPr lang="it-IT" sz="4000" dirty="0" err="1">
                <a:latin typeface="Arial"/>
              </a:rPr>
              <a:t>thus</a:t>
            </a:r>
            <a:r>
              <a:rPr lang="it-IT" sz="4000" dirty="0">
                <a:latin typeface="Arial"/>
              </a:rPr>
              <a:t> </a:t>
            </a:r>
            <a:r>
              <a:rPr lang="it-IT" sz="4000" dirty="0" err="1">
                <a:latin typeface="Arial"/>
              </a:rPr>
              <a:t>restoring</a:t>
            </a:r>
            <a:r>
              <a:rPr lang="it-IT" sz="4000" dirty="0">
                <a:latin typeface="Arial"/>
              </a:rPr>
              <a:t> part of the </a:t>
            </a:r>
            <a:r>
              <a:rPr lang="it-IT" sz="4000" dirty="0" err="1">
                <a:latin typeface="Arial"/>
              </a:rPr>
              <a:t>normal</a:t>
            </a:r>
            <a:r>
              <a:rPr lang="it-IT" sz="4000" dirty="0">
                <a:latin typeface="Arial"/>
              </a:rPr>
              <a:t> </a:t>
            </a:r>
            <a:r>
              <a:rPr lang="it-IT" sz="4000" dirty="0" err="1">
                <a:latin typeface="Arial"/>
              </a:rPr>
              <a:t>lipidomic</a:t>
            </a:r>
            <a:r>
              <a:rPr lang="it-IT" sz="4000" dirty="0">
                <a:latin typeface="Arial"/>
              </a:rPr>
              <a:t> </a:t>
            </a:r>
            <a:r>
              <a:rPr lang="it-IT" sz="4000" dirty="0" err="1">
                <a:latin typeface="Arial"/>
              </a:rPr>
              <a:t>profile</a:t>
            </a:r>
            <a:r>
              <a:rPr lang="it-IT" sz="4000" dirty="0">
                <a:latin typeface="Arial" charset="0"/>
              </a:rPr>
              <a:t>.</a:t>
            </a:r>
          </a:p>
        </p:txBody>
      </p:sp>
      <p:sp>
        <p:nvSpPr>
          <p:cNvPr id="3" name="Rettangolo 2"/>
          <p:cNvSpPr>
            <a:spLocks noChangeArrowheads="1"/>
          </p:cNvSpPr>
          <p:nvPr/>
        </p:nvSpPr>
        <p:spPr bwMode="auto">
          <a:xfrm>
            <a:off x="3995738" y="5445125"/>
            <a:ext cx="6875462" cy="461963"/>
          </a:xfrm>
          <a:prstGeom prst="rect">
            <a:avLst/>
          </a:prstGeom>
          <a:noFill/>
          <a:ln w="9525">
            <a:noFill/>
            <a:miter lim="800000"/>
            <a:headEnd/>
            <a:tailEnd/>
          </a:ln>
        </p:spPr>
        <p:txBody>
          <a:bodyPr>
            <a:spAutoFit/>
          </a:bodyPr>
          <a:lstStyle/>
          <a:p>
            <a:r>
              <a:rPr lang="it-IT" altLang="it-IT" sz="2400" b="1" dirty="0">
                <a:solidFill>
                  <a:schemeClr val="tx2">
                    <a:lumMod val="75000"/>
                  </a:schemeClr>
                </a:solidFill>
              </a:rPr>
              <a:t>Nobili V </a:t>
            </a:r>
            <a:r>
              <a:rPr lang="it-IT" altLang="it-IT" sz="2400" b="1" dirty="0" err="1">
                <a:solidFill>
                  <a:schemeClr val="tx2">
                    <a:lumMod val="75000"/>
                  </a:schemeClr>
                </a:solidFill>
              </a:rPr>
              <a:t>et</a:t>
            </a:r>
            <a:r>
              <a:rPr lang="it-IT" altLang="it-IT" sz="2400" b="1" dirty="0">
                <a:solidFill>
                  <a:schemeClr val="tx2">
                    <a:lumMod val="75000"/>
                  </a:schemeClr>
                </a:solidFill>
              </a:rPr>
              <a:t> al.  NMCD</a:t>
            </a:r>
            <a:r>
              <a:rPr lang="it-IT" altLang="it-IT" sz="2400" b="1" i="1" dirty="0">
                <a:solidFill>
                  <a:schemeClr val="tx2">
                    <a:lumMod val="75000"/>
                  </a:schemeClr>
                </a:solidFill>
              </a:rPr>
              <a:t> 2012 </a:t>
            </a:r>
            <a:endParaRPr lang="it-IT" altLang="it-IT" sz="2400" b="1" dirty="0">
              <a:solidFill>
                <a:schemeClr val="tx2">
                  <a:lumMod val="75000"/>
                </a:schemeClr>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IMT </a:t>
            </a:r>
            <a:r>
              <a:rPr lang="it-IT" dirty="0" smtClean="0"/>
              <a:t> </a:t>
            </a:r>
            <a:r>
              <a:rPr lang="it-IT" b="1" dirty="0" smtClean="0">
                <a:solidFill>
                  <a:schemeClr val="tx2">
                    <a:lumMod val="60000"/>
                    <a:lumOff val="40000"/>
                  </a:schemeClr>
                </a:solidFill>
              </a:rPr>
              <a:t>TSA eco </a:t>
            </a:r>
            <a:r>
              <a:rPr lang="it-IT" b="1" dirty="0" err="1" smtClean="0">
                <a:solidFill>
                  <a:schemeClr val="tx2">
                    <a:lumMod val="60000"/>
                    <a:lumOff val="40000"/>
                  </a:schemeClr>
                </a:solidFill>
              </a:rPr>
              <a:t>colordoppler</a:t>
            </a:r>
            <a:endParaRPr lang="it-IT" b="1" dirty="0">
              <a:solidFill>
                <a:schemeClr val="tx2">
                  <a:lumMod val="60000"/>
                  <a:lumOff val="40000"/>
                </a:schemeClr>
              </a:solidFill>
            </a:endParaRPr>
          </a:p>
        </p:txBody>
      </p:sp>
      <p:sp>
        <p:nvSpPr>
          <p:cNvPr id="3" name="Segnaposto contenuto 2"/>
          <p:cNvSpPr>
            <a:spLocks noGrp="1"/>
          </p:cNvSpPr>
          <p:nvPr>
            <p:ph idx="1"/>
          </p:nvPr>
        </p:nvSpPr>
        <p:spPr>
          <a:xfrm>
            <a:off x="457200" y="1643050"/>
            <a:ext cx="8229600" cy="3946190"/>
          </a:xfrm>
        </p:spPr>
        <p:txBody>
          <a:bodyPr/>
          <a:lstStyle/>
          <a:p>
            <a:endParaRPr lang="it-IT" dirty="0" smtClean="0"/>
          </a:p>
          <a:p>
            <a:r>
              <a:rPr lang="it-IT" dirty="0" smtClean="0"/>
              <a:t>valore fuori norma per l’età (&gt;0,46 – in letteratura IMT media in obese </a:t>
            </a:r>
            <a:r>
              <a:rPr lang="it-IT" dirty="0" err="1" smtClean="0"/>
              <a:t>childhood</a:t>
            </a:r>
            <a:r>
              <a:rPr lang="it-IT" dirty="0" smtClean="0"/>
              <a:t> 0,52 vs 0,35 media pari età normopeso)</a:t>
            </a:r>
          </a:p>
          <a:p>
            <a:endParaRPr lang="it-IT" dirty="0" smtClean="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Pazienti con </a:t>
            </a:r>
            <a:r>
              <a:rPr lang="it-IT" b="1" dirty="0" smtClean="0">
                <a:solidFill>
                  <a:schemeClr val="tx2">
                    <a:lumMod val="60000"/>
                    <a:lumOff val="40000"/>
                  </a:schemeClr>
                </a:solidFill>
              </a:rPr>
              <a:t>IMT </a:t>
            </a:r>
            <a:r>
              <a:rPr lang="it-IT" b="1" dirty="0" smtClean="0">
                <a:solidFill>
                  <a:schemeClr val="tx2">
                    <a:lumMod val="60000"/>
                    <a:lumOff val="40000"/>
                  </a:schemeClr>
                </a:solidFill>
              </a:rPr>
              <a:t>&gt; 52 su 119</a:t>
            </a:r>
            <a:endParaRPr lang="it-IT" b="1" dirty="0">
              <a:solidFill>
                <a:schemeClr val="tx2">
                  <a:lumMod val="60000"/>
                  <a:lumOff val="40000"/>
                </a:schemeClr>
              </a:solidFill>
            </a:endParaRPr>
          </a:p>
        </p:txBody>
      </p:sp>
      <p:sp>
        <p:nvSpPr>
          <p:cNvPr id="3" name="Segnaposto contenuto 2"/>
          <p:cNvSpPr>
            <a:spLocks noGrp="1"/>
          </p:cNvSpPr>
          <p:nvPr>
            <p:ph idx="1"/>
          </p:nvPr>
        </p:nvSpPr>
        <p:spPr>
          <a:xfrm>
            <a:off x="457200" y="1600200"/>
            <a:ext cx="8229600" cy="3917032"/>
          </a:xfrm>
        </p:spPr>
        <p:txBody>
          <a:bodyPr>
            <a:normAutofit fontScale="77500" lnSpcReduction="20000"/>
          </a:bodyPr>
          <a:lstStyle/>
          <a:p>
            <a:pPr>
              <a:buNone/>
            </a:pPr>
            <a:r>
              <a:rPr lang="it-IT" dirty="0" smtClean="0"/>
              <a:t>    119 </a:t>
            </a:r>
            <a:r>
              <a:rPr lang="it-IT" dirty="0" err="1" smtClean="0"/>
              <a:t>pz</a:t>
            </a:r>
            <a:r>
              <a:rPr lang="it-IT" dirty="0" smtClean="0"/>
              <a:t>:</a:t>
            </a:r>
            <a:endParaRPr lang="it-IT" dirty="0" smtClean="0"/>
          </a:p>
          <a:p>
            <a:r>
              <a:rPr lang="it-IT" dirty="0" smtClean="0"/>
              <a:t>S</a:t>
            </a:r>
            <a:r>
              <a:rPr lang="it-IT" dirty="0" smtClean="0"/>
              <a:t>indrome metabolica 37%</a:t>
            </a:r>
            <a:endParaRPr lang="it-IT" dirty="0" smtClean="0"/>
          </a:p>
          <a:p>
            <a:r>
              <a:rPr lang="it-IT" dirty="0" err="1" smtClean="0"/>
              <a:t>Epatosteatosi</a:t>
            </a:r>
            <a:r>
              <a:rPr lang="it-IT" dirty="0" smtClean="0"/>
              <a:t> 71%</a:t>
            </a:r>
            <a:endParaRPr lang="it-IT" dirty="0" smtClean="0"/>
          </a:p>
          <a:p>
            <a:r>
              <a:rPr lang="it-IT" dirty="0" err="1" smtClean="0"/>
              <a:t>Dislipidemia</a:t>
            </a:r>
            <a:r>
              <a:rPr lang="it-IT" dirty="0" smtClean="0"/>
              <a:t> </a:t>
            </a:r>
            <a:r>
              <a:rPr lang="it-IT" dirty="0" smtClean="0"/>
              <a:t>7.5%</a:t>
            </a:r>
            <a:endParaRPr lang="it-IT" dirty="0" smtClean="0"/>
          </a:p>
          <a:p>
            <a:r>
              <a:rPr lang="it-IT" dirty="0" smtClean="0"/>
              <a:t>HOMA-IR 29.4%</a:t>
            </a:r>
            <a:endParaRPr lang="it-IT" dirty="0" smtClean="0"/>
          </a:p>
          <a:p>
            <a:r>
              <a:rPr lang="it-IT" dirty="0" smtClean="0"/>
              <a:t>TG-HDL-C </a:t>
            </a:r>
            <a:r>
              <a:rPr lang="it-IT" dirty="0" err="1" smtClean="0"/>
              <a:t>ratio</a:t>
            </a:r>
            <a:r>
              <a:rPr lang="it-IT" dirty="0" smtClean="0"/>
              <a:t> &gt;</a:t>
            </a:r>
            <a:r>
              <a:rPr lang="it-IT" dirty="0" smtClean="0"/>
              <a:t>2: 22%</a:t>
            </a:r>
          </a:p>
          <a:p>
            <a:r>
              <a:rPr lang="it-IT" dirty="0" smtClean="0">
                <a:solidFill>
                  <a:srgbClr val="FF0000"/>
                </a:solidFill>
              </a:rPr>
              <a:t>Differenza statisticamente significativa solo TG-HDL</a:t>
            </a:r>
            <a:endParaRPr lang="it-IT" dirty="0" smtClean="0">
              <a:solidFill>
                <a:srgbClr val="FF0000"/>
              </a:solidFill>
            </a:endParaRPr>
          </a:p>
          <a:p>
            <a:r>
              <a:rPr lang="it-IT" dirty="0" smtClean="0">
                <a:solidFill>
                  <a:srgbClr val="FF0000"/>
                </a:solidFill>
              </a:rPr>
              <a:t>Quanti migliorati al controllo? su 6 controlli a 6m-1aa -&gt; 5 migliorati (di cui 2 erano a IMT&gt; 0,52)</a:t>
            </a:r>
            <a:endParaRPr lang="it-IT" dirty="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rrcolombo\Pictures\graton_michelvaillant.jpg"/>
          <p:cNvPicPr>
            <a:picLocks noChangeAspect="1" noChangeArrowheads="1"/>
          </p:cNvPicPr>
          <p:nvPr/>
        </p:nvPicPr>
        <p:blipFill>
          <a:blip r:embed="rId2" cstate="print"/>
          <a:srcRect/>
          <a:stretch>
            <a:fillRect/>
          </a:stretch>
        </p:blipFill>
        <p:spPr bwMode="auto">
          <a:xfrm>
            <a:off x="826532" y="785794"/>
            <a:ext cx="7734834" cy="500066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131840" y="764704"/>
            <a:ext cx="3275256" cy="369332"/>
          </a:xfrm>
          <a:prstGeom prst="rect">
            <a:avLst/>
          </a:prstGeom>
        </p:spPr>
        <p:txBody>
          <a:bodyPr wrap="none">
            <a:spAutoFit/>
          </a:bodyPr>
          <a:lstStyle/>
          <a:p>
            <a:r>
              <a:rPr lang="it-IT" altLang="it-IT" b="1" dirty="0" smtClean="0"/>
              <a:t> </a:t>
            </a:r>
            <a:r>
              <a:rPr lang="it-IT" altLang="it-IT" b="1" dirty="0" err="1" smtClean="0"/>
              <a:t>Nutritional</a:t>
            </a:r>
            <a:r>
              <a:rPr lang="it-IT" altLang="it-IT" b="1" dirty="0" smtClean="0"/>
              <a:t> PROGRAMMING</a:t>
            </a:r>
            <a:endParaRPr lang="it-IT" b="1" dirty="0"/>
          </a:p>
        </p:txBody>
      </p:sp>
      <p:sp>
        <p:nvSpPr>
          <p:cNvPr id="3" name="Rettangolo 2"/>
          <p:cNvSpPr/>
          <p:nvPr/>
        </p:nvSpPr>
        <p:spPr>
          <a:xfrm>
            <a:off x="2339752" y="1772816"/>
            <a:ext cx="4572000" cy="2862322"/>
          </a:xfrm>
          <a:prstGeom prst="rect">
            <a:avLst/>
          </a:prstGeom>
        </p:spPr>
        <p:txBody>
          <a:bodyPr>
            <a:spAutoFit/>
          </a:bodyPr>
          <a:lstStyle/>
          <a:p>
            <a:pPr eaLnBrk="1" hangingPunct="1">
              <a:buFontTx/>
              <a:buNone/>
            </a:pPr>
            <a:r>
              <a:rPr lang="it-IT" altLang="it-IT" dirty="0" smtClean="0">
                <a:cs typeface="Times New Roman" pitchFamily="18" charset="0"/>
              </a:rPr>
              <a:t>   A </a:t>
            </a:r>
            <a:r>
              <a:rPr lang="it-IT" altLang="it-IT" dirty="0" err="1" smtClean="0">
                <a:cs typeface="Times New Roman" pitchFamily="18" charset="0"/>
              </a:rPr>
              <a:t>stimulus</a:t>
            </a:r>
            <a:r>
              <a:rPr lang="it-IT" altLang="it-IT" dirty="0" smtClean="0">
                <a:cs typeface="Times New Roman" pitchFamily="18" charset="0"/>
              </a:rPr>
              <a:t> or </a:t>
            </a:r>
            <a:r>
              <a:rPr lang="it-IT" altLang="it-IT" dirty="0" err="1" smtClean="0">
                <a:cs typeface="Times New Roman" pitchFamily="18" charset="0"/>
              </a:rPr>
              <a:t>an</a:t>
            </a:r>
            <a:r>
              <a:rPr lang="it-IT" altLang="it-IT" dirty="0" smtClean="0">
                <a:cs typeface="Times New Roman" pitchFamily="18" charset="0"/>
              </a:rPr>
              <a:t> “</a:t>
            </a:r>
            <a:r>
              <a:rPr lang="it-IT" altLang="it-IT" dirty="0" err="1" smtClean="0">
                <a:cs typeface="Times New Roman" pitchFamily="18" charset="0"/>
              </a:rPr>
              <a:t>insult</a:t>
            </a:r>
            <a:r>
              <a:rPr lang="it-IT" altLang="it-IT" dirty="0" smtClean="0">
                <a:cs typeface="Times New Roman" pitchFamily="18" charset="0"/>
              </a:rPr>
              <a:t>” - </a:t>
            </a:r>
            <a:r>
              <a:rPr lang="it-IT" altLang="it-IT" i="1" dirty="0" err="1" smtClean="0">
                <a:cs typeface="Times New Roman" pitchFamily="18" charset="0"/>
              </a:rPr>
              <a:t>deficiency</a:t>
            </a:r>
            <a:r>
              <a:rPr lang="it-IT" altLang="it-IT" dirty="0" smtClean="0">
                <a:cs typeface="Times New Roman" pitchFamily="18" charset="0"/>
              </a:rPr>
              <a:t> or </a:t>
            </a:r>
            <a:r>
              <a:rPr lang="it-IT" altLang="it-IT" i="1" dirty="0" err="1" smtClean="0">
                <a:cs typeface="Times New Roman" pitchFamily="18" charset="0"/>
              </a:rPr>
              <a:t>eccess</a:t>
            </a:r>
            <a:r>
              <a:rPr lang="it-IT" altLang="it-IT" dirty="0" smtClean="0">
                <a:cs typeface="Times New Roman" pitchFamily="18" charset="0"/>
              </a:rPr>
              <a:t> </a:t>
            </a:r>
            <a:r>
              <a:rPr lang="it-IT" altLang="it-IT" dirty="0" err="1" smtClean="0">
                <a:cs typeface="Times New Roman" pitchFamily="18" charset="0"/>
              </a:rPr>
              <a:t>of</a:t>
            </a:r>
            <a:r>
              <a:rPr lang="it-IT" altLang="it-IT" dirty="0" smtClean="0">
                <a:cs typeface="Times New Roman" pitchFamily="18" charset="0"/>
              </a:rPr>
              <a:t> </a:t>
            </a:r>
            <a:r>
              <a:rPr lang="it-IT" altLang="it-IT" dirty="0" err="1" smtClean="0">
                <a:cs typeface="Times New Roman" pitchFamily="18" charset="0"/>
              </a:rPr>
              <a:t>one</a:t>
            </a:r>
            <a:r>
              <a:rPr lang="it-IT" altLang="it-IT" dirty="0" smtClean="0">
                <a:cs typeface="Times New Roman" pitchFamily="18" charset="0"/>
              </a:rPr>
              <a:t> or more </a:t>
            </a:r>
            <a:r>
              <a:rPr lang="it-IT" altLang="it-IT" dirty="0" err="1" smtClean="0">
                <a:cs typeface="Times New Roman" pitchFamily="18" charset="0"/>
              </a:rPr>
              <a:t>nutrients</a:t>
            </a:r>
            <a:r>
              <a:rPr lang="it-IT" altLang="it-IT" dirty="0" smtClean="0">
                <a:cs typeface="Times New Roman" pitchFamily="18" charset="0"/>
              </a:rPr>
              <a:t> -  </a:t>
            </a:r>
            <a:r>
              <a:rPr lang="it-IT" altLang="it-IT" dirty="0" err="1" smtClean="0">
                <a:cs typeface="Times New Roman" pitchFamily="18" charset="0"/>
              </a:rPr>
              <a:t>during</a:t>
            </a:r>
            <a:r>
              <a:rPr lang="it-IT" altLang="it-IT" dirty="0" smtClean="0">
                <a:cs typeface="Times New Roman" pitchFamily="18" charset="0"/>
              </a:rPr>
              <a:t> a </a:t>
            </a:r>
            <a:r>
              <a:rPr lang="it-IT" altLang="it-IT" dirty="0" err="1" smtClean="0">
                <a:cs typeface="Times New Roman" pitchFamily="18" charset="0"/>
              </a:rPr>
              <a:t>critical</a:t>
            </a:r>
            <a:r>
              <a:rPr lang="it-IT" altLang="it-IT" dirty="0" smtClean="0">
                <a:cs typeface="Times New Roman" pitchFamily="18" charset="0"/>
              </a:rPr>
              <a:t> or sensitive </a:t>
            </a:r>
            <a:r>
              <a:rPr lang="it-IT" altLang="it-IT" dirty="0" err="1" smtClean="0">
                <a:cs typeface="Times New Roman" pitchFamily="18" charset="0"/>
              </a:rPr>
              <a:t>period</a:t>
            </a:r>
            <a:r>
              <a:rPr lang="it-IT" altLang="it-IT" dirty="0" smtClean="0">
                <a:cs typeface="Times New Roman" pitchFamily="18" charset="0"/>
              </a:rPr>
              <a:t> </a:t>
            </a:r>
            <a:r>
              <a:rPr lang="it-IT" altLang="it-IT" dirty="0" err="1" smtClean="0">
                <a:cs typeface="Times New Roman" pitchFamily="18" charset="0"/>
              </a:rPr>
              <a:t>of</a:t>
            </a:r>
            <a:r>
              <a:rPr lang="it-IT" altLang="it-IT" dirty="0" smtClean="0">
                <a:cs typeface="Times New Roman" pitchFamily="18" charset="0"/>
              </a:rPr>
              <a:t> </a:t>
            </a:r>
            <a:r>
              <a:rPr lang="it-IT" altLang="it-IT" dirty="0" err="1" smtClean="0">
                <a:cs typeface="Times New Roman" pitchFamily="18" charset="0"/>
              </a:rPr>
              <a:t>early</a:t>
            </a:r>
            <a:r>
              <a:rPr lang="it-IT" altLang="it-IT" dirty="0" smtClean="0">
                <a:cs typeface="Times New Roman" pitchFamily="18" charset="0"/>
              </a:rPr>
              <a:t> </a:t>
            </a:r>
            <a:r>
              <a:rPr lang="it-IT" altLang="it-IT" dirty="0" err="1" smtClean="0">
                <a:cs typeface="Times New Roman" pitchFamily="18" charset="0"/>
              </a:rPr>
              <a:t>growth</a:t>
            </a:r>
            <a:r>
              <a:rPr lang="it-IT" altLang="it-IT" dirty="0" smtClean="0">
                <a:cs typeface="Times New Roman" pitchFamily="18" charset="0"/>
              </a:rPr>
              <a:t> and </a:t>
            </a:r>
            <a:r>
              <a:rPr lang="it-IT" altLang="it-IT" dirty="0" err="1" smtClean="0">
                <a:cs typeface="Times New Roman" pitchFamily="18" charset="0"/>
              </a:rPr>
              <a:t>development</a:t>
            </a:r>
            <a:endParaRPr lang="it-IT" altLang="it-IT" dirty="0" smtClean="0">
              <a:cs typeface="Times New Roman" pitchFamily="18" charset="0"/>
            </a:endParaRPr>
          </a:p>
          <a:p>
            <a:pPr eaLnBrk="1" hangingPunct="1">
              <a:buFontTx/>
              <a:buNone/>
            </a:pPr>
            <a:r>
              <a:rPr lang="it-IT" altLang="it-IT" dirty="0" smtClean="0">
                <a:cs typeface="Times New Roman" pitchFamily="18" charset="0"/>
              </a:rPr>
              <a:t>   </a:t>
            </a:r>
            <a:r>
              <a:rPr lang="it-IT" altLang="it-IT" dirty="0" err="1" smtClean="0">
                <a:cs typeface="Times New Roman" pitchFamily="18" charset="0"/>
              </a:rPr>
              <a:t>that</a:t>
            </a:r>
            <a:r>
              <a:rPr lang="it-IT" altLang="it-IT" dirty="0" smtClean="0">
                <a:cs typeface="Times New Roman" pitchFamily="18" charset="0"/>
              </a:rPr>
              <a:t> </a:t>
            </a:r>
            <a:r>
              <a:rPr lang="it-IT" altLang="it-IT" dirty="0" err="1" smtClean="0">
                <a:cs typeface="Times New Roman" pitchFamily="18" charset="0"/>
              </a:rPr>
              <a:t>may</a:t>
            </a:r>
            <a:r>
              <a:rPr lang="it-IT" altLang="it-IT" dirty="0" smtClean="0">
                <a:cs typeface="Times New Roman" pitchFamily="18" charset="0"/>
              </a:rPr>
              <a:t> </a:t>
            </a:r>
            <a:r>
              <a:rPr lang="it-IT" altLang="it-IT" dirty="0" err="1" smtClean="0">
                <a:cs typeface="Times New Roman" pitchFamily="18" charset="0"/>
              </a:rPr>
              <a:t>have</a:t>
            </a:r>
            <a:r>
              <a:rPr lang="it-IT" altLang="it-IT" dirty="0" smtClean="0">
                <a:cs typeface="Times New Roman" pitchFamily="18" charset="0"/>
              </a:rPr>
              <a:t> </a:t>
            </a:r>
            <a:r>
              <a:rPr lang="it-IT" altLang="it-IT" dirty="0" err="1" smtClean="0">
                <a:cs typeface="Times New Roman" pitchFamily="18" charset="0"/>
              </a:rPr>
              <a:t>long-term</a:t>
            </a:r>
            <a:r>
              <a:rPr lang="it-IT" altLang="it-IT" dirty="0" smtClean="0">
                <a:cs typeface="Times New Roman" pitchFamily="18" charset="0"/>
              </a:rPr>
              <a:t> </a:t>
            </a:r>
            <a:r>
              <a:rPr lang="it-IT" altLang="it-IT" dirty="0" err="1" smtClean="0">
                <a:cs typeface="Times New Roman" pitchFamily="18" charset="0"/>
              </a:rPr>
              <a:t>effects</a:t>
            </a:r>
            <a:r>
              <a:rPr lang="it-IT" altLang="it-IT" dirty="0" smtClean="0">
                <a:cs typeface="Times New Roman" pitchFamily="18" charset="0"/>
              </a:rPr>
              <a:t> </a:t>
            </a:r>
            <a:r>
              <a:rPr lang="it-IT" altLang="it-IT" dirty="0" err="1" smtClean="0">
                <a:cs typeface="Times New Roman" pitchFamily="18" charset="0"/>
              </a:rPr>
              <a:t>even</a:t>
            </a:r>
            <a:r>
              <a:rPr lang="it-IT" altLang="it-IT" dirty="0" smtClean="0">
                <a:cs typeface="Times New Roman" pitchFamily="18" charset="0"/>
              </a:rPr>
              <a:t> </a:t>
            </a:r>
            <a:r>
              <a:rPr lang="it-IT" altLang="it-IT" dirty="0" err="1" smtClean="0">
                <a:cs typeface="Times New Roman" pitchFamily="18" charset="0"/>
              </a:rPr>
              <a:t>through</a:t>
            </a:r>
            <a:r>
              <a:rPr lang="it-IT" altLang="it-IT" dirty="0" smtClean="0">
                <a:cs typeface="Times New Roman" pitchFamily="18" charset="0"/>
              </a:rPr>
              <a:t> </a:t>
            </a:r>
            <a:r>
              <a:rPr lang="it-IT" altLang="it-IT" dirty="0" err="1" smtClean="0">
                <a:cs typeface="Times New Roman" pitchFamily="18" charset="0"/>
              </a:rPr>
              <a:t>all</a:t>
            </a:r>
            <a:r>
              <a:rPr lang="it-IT" altLang="it-IT" dirty="0" smtClean="0">
                <a:cs typeface="Times New Roman" pitchFamily="18" charset="0"/>
              </a:rPr>
              <a:t> the life </a:t>
            </a:r>
            <a:r>
              <a:rPr lang="it-IT" altLang="it-IT" dirty="0" err="1" smtClean="0">
                <a:cs typeface="Times New Roman" pitchFamily="18" charset="0"/>
              </a:rPr>
              <a:t>span</a:t>
            </a:r>
            <a:r>
              <a:rPr lang="it-IT" altLang="it-IT" dirty="0" smtClean="0">
                <a:cs typeface="Times New Roman" pitchFamily="18" charset="0"/>
              </a:rPr>
              <a:t> </a:t>
            </a:r>
            <a:r>
              <a:rPr lang="it-IT" altLang="it-IT" dirty="0" err="1" smtClean="0">
                <a:cs typeface="Times New Roman" pitchFamily="18" charset="0"/>
              </a:rPr>
              <a:t>of</a:t>
            </a:r>
            <a:r>
              <a:rPr lang="it-IT" altLang="it-IT" dirty="0" smtClean="0">
                <a:cs typeface="Times New Roman" pitchFamily="18" charset="0"/>
              </a:rPr>
              <a:t> </a:t>
            </a:r>
            <a:r>
              <a:rPr lang="it-IT" altLang="it-IT" dirty="0" err="1" smtClean="0">
                <a:cs typeface="Times New Roman" pitchFamily="18" charset="0"/>
              </a:rPr>
              <a:t>an</a:t>
            </a:r>
            <a:r>
              <a:rPr lang="it-IT" altLang="it-IT" dirty="0" smtClean="0">
                <a:cs typeface="Times New Roman" pitchFamily="18" charset="0"/>
              </a:rPr>
              <a:t> </a:t>
            </a:r>
            <a:r>
              <a:rPr lang="it-IT" altLang="it-IT" dirty="0" err="1" smtClean="0">
                <a:cs typeface="Times New Roman" pitchFamily="18" charset="0"/>
              </a:rPr>
              <a:t>individual</a:t>
            </a:r>
            <a:r>
              <a:rPr lang="it-IT" altLang="it-IT" dirty="0" smtClean="0"/>
              <a:t> </a:t>
            </a:r>
            <a:r>
              <a:rPr lang="it-IT" altLang="it-IT" dirty="0" smtClean="0">
                <a:sym typeface="Wingdings" pitchFamily="2" charset="2"/>
              </a:rPr>
              <a:t></a:t>
            </a:r>
          </a:p>
          <a:p>
            <a:pPr algn="ctr" eaLnBrk="1" hangingPunct="1">
              <a:buFontTx/>
              <a:buNone/>
            </a:pPr>
            <a:endParaRPr lang="it-IT" altLang="it-IT" b="1" dirty="0" smtClean="0"/>
          </a:p>
          <a:p>
            <a:pPr algn="ctr" eaLnBrk="1" hangingPunct="1">
              <a:buFontTx/>
              <a:buNone/>
            </a:pPr>
            <a:r>
              <a:rPr lang="it-IT" altLang="it-IT" b="1" dirty="0" smtClean="0"/>
              <a:t>A </a:t>
            </a:r>
            <a:r>
              <a:rPr lang="it-IT" altLang="it-IT" b="1" dirty="0" err="1" smtClean="0"/>
              <a:t>critical</a:t>
            </a:r>
            <a:r>
              <a:rPr lang="it-IT" altLang="it-IT" b="1" dirty="0" smtClean="0"/>
              <a:t> </a:t>
            </a:r>
            <a:r>
              <a:rPr lang="it-IT" altLang="it-IT" b="1" dirty="0" err="1" smtClean="0"/>
              <a:t>nutritional</a:t>
            </a:r>
            <a:r>
              <a:rPr lang="it-IT" altLang="it-IT" b="1" dirty="0" smtClean="0"/>
              <a:t> </a:t>
            </a:r>
            <a:r>
              <a:rPr lang="it-IT" altLang="it-IT" b="1" dirty="0" err="1" smtClean="0"/>
              <a:t>event</a:t>
            </a:r>
            <a:endParaRPr lang="it-IT" altLang="it-IT" b="1" dirty="0" smtClean="0"/>
          </a:p>
          <a:p>
            <a:pPr algn="ctr" eaLnBrk="1" hangingPunct="1">
              <a:buFontTx/>
              <a:buNone/>
            </a:pPr>
            <a:r>
              <a:rPr lang="it-IT" altLang="it-IT" b="1" dirty="0" smtClean="0"/>
              <a:t>in a sensitive </a:t>
            </a:r>
            <a:r>
              <a:rPr lang="it-IT" altLang="it-IT" b="1" dirty="0" err="1" smtClean="0"/>
              <a:t>period</a:t>
            </a:r>
            <a:endParaRPr lang="it-IT" altLang="it-IT" b="1" dirty="0" smtClean="0"/>
          </a:p>
          <a:p>
            <a:pPr algn="ctr" eaLnBrk="1" hangingPunct="1">
              <a:buFontTx/>
              <a:buNone/>
            </a:pPr>
            <a:r>
              <a:rPr lang="it-IT" altLang="it-IT" b="1" dirty="0" err="1" smtClean="0"/>
              <a:t>with</a:t>
            </a:r>
            <a:r>
              <a:rPr lang="it-IT" altLang="it-IT" b="1" dirty="0" smtClean="0"/>
              <a:t> </a:t>
            </a:r>
            <a:r>
              <a:rPr lang="it-IT" altLang="it-IT" b="1" dirty="0" err="1" smtClean="0"/>
              <a:t>later</a:t>
            </a:r>
            <a:r>
              <a:rPr lang="it-IT" altLang="it-IT" b="1" dirty="0" smtClean="0"/>
              <a:t> </a:t>
            </a:r>
            <a:r>
              <a:rPr lang="it-IT" altLang="it-IT" b="1" dirty="0" err="1" smtClean="0"/>
              <a:t>effects</a:t>
            </a:r>
            <a:endParaRPr lang="it-IT" altLang="it-IT" b="1"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905250" y="332656"/>
            <a:ext cx="5238750" cy="971551"/>
          </a:xfrm>
          <a:prstGeom prst="rect">
            <a:avLst/>
          </a:prstGeom>
          <a:noFill/>
          <a:ln w="9525">
            <a:noFill/>
            <a:miter lim="800000"/>
            <a:headEnd/>
            <a:tailEnd/>
          </a:ln>
        </p:spPr>
      </p:pic>
      <p:pic>
        <p:nvPicPr>
          <p:cNvPr id="3" name="Picture 4"/>
          <p:cNvPicPr>
            <a:picLocks noChangeAspect="1" noChangeArrowheads="1"/>
          </p:cNvPicPr>
          <p:nvPr/>
        </p:nvPicPr>
        <p:blipFill>
          <a:blip r:embed="rId3" cstate="print"/>
          <a:srcRect/>
          <a:stretch>
            <a:fillRect/>
          </a:stretch>
        </p:blipFill>
        <p:spPr bwMode="auto">
          <a:xfrm>
            <a:off x="0" y="548680"/>
            <a:ext cx="3752850" cy="6119813"/>
          </a:xfrm>
          <a:prstGeom prst="rect">
            <a:avLst/>
          </a:prstGeom>
          <a:noFill/>
          <a:ln w="9525">
            <a:noFill/>
            <a:miter lim="800000"/>
            <a:headEnd/>
            <a:tailEnd/>
          </a:ln>
        </p:spPr>
      </p:pic>
      <p:pic>
        <p:nvPicPr>
          <p:cNvPr id="4" name="Picture 5"/>
          <p:cNvPicPr>
            <a:picLocks noChangeAspect="1" noChangeArrowheads="1"/>
          </p:cNvPicPr>
          <p:nvPr/>
        </p:nvPicPr>
        <p:blipFill>
          <a:blip r:embed="rId4" cstate="print"/>
          <a:srcRect/>
          <a:stretch>
            <a:fillRect/>
          </a:stretch>
        </p:blipFill>
        <p:spPr bwMode="auto">
          <a:xfrm>
            <a:off x="3867150" y="1484784"/>
            <a:ext cx="5276850" cy="46545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nchor="b">
            <a:normAutofit/>
          </a:bodyPr>
          <a:lstStyle/>
          <a:p>
            <a:pPr eaLnBrk="1" hangingPunct="1">
              <a:defRPr/>
            </a:pPr>
            <a:r>
              <a:rPr lang="it-IT" sz="3200" dirty="0"/>
              <a:t>Bambini e </a:t>
            </a:r>
            <a:r>
              <a:rPr lang="it-IT" sz="3200" dirty="0" smtClean="0"/>
              <a:t>bambine affluenti al nostro servizio</a:t>
            </a:r>
            <a:endParaRPr lang="it-IT" sz="3200" dirty="0"/>
          </a:p>
        </p:txBody>
      </p:sp>
      <p:sp>
        <p:nvSpPr>
          <p:cNvPr id="21506" name="Rectangle 3"/>
          <p:cNvSpPr>
            <a:spLocks noGrp="1" noChangeArrowheads="1"/>
          </p:cNvSpPr>
          <p:nvPr>
            <p:ph type="body" sz="half" idx="4294967295"/>
          </p:nvPr>
        </p:nvSpPr>
        <p:spPr>
          <a:xfrm>
            <a:off x="457200" y="1600200"/>
            <a:ext cx="4033838" cy="4493096"/>
          </a:xfrm>
        </p:spPr>
        <p:txBody>
          <a:bodyPr>
            <a:normAutofit fontScale="92500" lnSpcReduction="10000"/>
          </a:bodyPr>
          <a:lstStyle/>
          <a:p>
            <a:pPr eaLnBrk="1" hangingPunct="1">
              <a:lnSpc>
                <a:spcPct val="90000"/>
              </a:lnSpc>
            </a:pPr>
            <a:endParaRPr lang="it-IT" sz="2000" dirty="0" smtClean="0">
              <a:solidFill>
                <a:schemeClr val="tx2">
                  <a:lumMod val="75000"/>
                </a:schemeClr>
              </a:solidFill>
            </a:endParaRPr>
          </a:p>
          <a:p>
            <a:pPr eaLnBrk="1" hangingPunct="1">
              <a:lnSpc>
                <a:spcPct val="90000"/>
              </a:lnSpc>
            </a:pPr>
            <a:r>
              <a:rPr lang="it-IT" sz="2000" dirty="0" smtClean="0">
                <a:solidFill>
                  <a:schemeClr val="tx2">
                    <a:lumMod val="75000"/>
                  </a:schemeClr>
                </a:solidFill>
              </a:rPr>
              <a:t>Mangiano male fin da piccoli …</a:t>
            </a:r>
          </a:p>
          <a:p>
            <a:pPr eaLnBrk="1" hangingPunct="1">
              <a:lnSpc>
                <a:spcPct val="90000"/>
              </a:lnSpc>
            </a:pPr>
            <a:r>
              <a:rPr lang="it-IT" sz="2000" dirty="0" smtClean="0">
                <a:solidFill>
                  <a:schemeClr val="tx2">
                    <a:lumMod val="75000"/>
                  </a:schemeClr>
                </a:solidFill>
              </a:rPr>
              <a:t>Non fanno quasi mai la I colazione …</a:t>
            </a:r>
          </a:p>
          <a:p>
            <a:pPr eaLnBrk="1" hangingPunct="1">
              <a:lnSpc>
                <a:spcPct val="90000"/>
              </a:lnSpc>
            </a:pPr>
            <a:r>
              <a:rPr lang="it-IT" sz="2000" dirty="0" smtClean="0">
                <a:solidFill>
                  <a:schemeClr val="tx2">
                    <a:lumMod val="75000"/>
                  </a:schemeClr>
                </a:solidFill>
              </a:rPr>
              <a:t>Conoscono gli alimenti e le loro proprietà nutrizionali? Abbastanza …!</a:t>
            </a:r>
          </a:p>
          <a:p>
            <a:pPr eaLnBrk="1" hangingPunct="1">
              <a:lnSpc>
                <a:spcPct val="90000"/>
              </a:lnSpc>
            </a:pPr>
            <a:endParaRPr lang="it-IT" sz="2000" dirty="0" smtClean="0">
              <a:solidFill>
                <a:schemeClr val="tx2">
                  <a:lumMod val="75000"/>
                </a:schemeClr>
              </a:solidFill>
            </a:endParaRPr>
          </a:p>
          <a:p>
            <a:pPr eaLnBrk="1" hangingPunct="1">
              <a:lnSpc>
                <a:spcPct val="90000"/>
              </a:lnSpc>
            </a:pPr>
            <a:r>
              <a:rPr lang="it-IT" sz="1800" dirty="0" smtClean="0">
                <a:solidFill>
                  <a:schemeClr val="accent2">
                    <a:lumMod val="75000"/>
                  </a:schemeClr>
                </a:solidFill>
              </a:rPr>
              <a:t>(&gt;70% conosce DM vs &lt;15% popolazione generale scolastica pari età)</a:t>
            </a:r>
          </a:p>
          <a:p>
            <a:pPr eaLnBrk="1" hangingPunct="1">
              <a:lnSpc>
                <a:spcPct val="90000"/>
              </a:lnSpc>
            </a:pPr>
            <a:endParaRPr lang="it-IT" sz="1800" dirty="0" smtClean="0">
              <a:solidFill>
                <a:schemeClr val="accent2">
                  <a:lumMod val="75000"/>
                </a:schemeClr>
              </a:solidFill>
            </a:endParaRPr>
          </a:p>
          <a:p>
            <a:pPr eaLnBrk="1" hangingPunct="1">
              <a:lnSpc>
                <a:spcPct val="90000"/>
              </a:lnSpc>
            </a:pPr>
            <a:r>
              <a:rPr lang="it-IT" sz="1800" dirty="0" smtClean="0">
                <a:solidFill>
                  <a:schemeClr val="accent2">
                    <a:lumMod val="75000"/>
                  </a:schemeClr>
                </a:solidFill>
              </a:rPr>
              <a:t>C’è di più  </a:t>
            </a:r>
            <a:r>
              <a:rPr lang="it-IT" sz="1800" dirty="0" err="1" smtClean="0">
                <a:solidFill>
                  <a:schemeClr val="accent2">
                    <a:lumMod val="75000"/>
                  </a:schemeClr>
                </a:solidFill>
              </a:rPr>
              <a:t>…</a:t>
            </a:r>
            <a:r>
              <a:rPr lang="it-IT" sz="1800" dirty="0" err="1" smtClean="0">
                <a:solidFill>
                  <a:srgbClr val="FFFF00"/>
                </a:solidFill>
              </a:rPr>
              <a:t>…</a:t>
            </a:r>
            <a:endParaRPr lang="it-IT" sz="1800" dirty="0" smtClean="0">
              <a:solidFill>
                <a:srgbClr val="FFFF00"/>
              </a:solidFill>
            </a:endParaRPr>
          </a:p>
          <a:p>
            <a:pPr eaLnBrk="1" hangingPunct="1">
              <a:lnSpc>
                <a:spcPct val="90000"/>
              </a:lnSpc>
            </a:pPr>
            <a:endParaRPr lang="it-IT" sz="2000" dirty="0" smtClean="0">
              <a:solidFill>
                <a:srgbClr val="FFFF00"/>
              </a:solidFill>
            </a:endParaRPr>
          </a:p>
          <a:p>
            <a:pPr eaLnBrk="1" hangingPunct="1">
              <a:lnSpc>
                <a:spcPct val="90000"/>
              </a:lnSpc>
            </a:pPr>
            <a:endParaRPr lang="it-IT" sz="2000" dirty="0" smtClean="0">
              <a:solidFill>
                <a:srgbClr val="FFFF00"/>
              </a:solidFill>
            </a:endParaRPr>
          </a:p>
          <a:p>
            <a:pPr eaLnBrk="1" hangingPunct="1">
              <a:lnSpc>
                <a:spcPct val="90000"/>
              </a:lnSpc>
            </a:pPr>
            <a:r>
              <a:rPr lang="it-IT" sz="1400" dirty="0" smtClean="0"/>
              <a:t>Dati pubblicati 2010-2011</a:t>
            </a:r>
          </a:p>
        </p:txBody>
      </p:sp>
      <p:pic>
        <p:nvPicPr>
          <p:cNvPr id="21507" name="Picture 4" descr="BA080681"/>
          <p:cNvPicPr>
            <a:picLocks noChangeAspect="1" noChangeArrowheads="1"/>
          </p:cNvPicPr>
          <p:nvPr/>
        </p:nvPicPr>
        <p:blipFill>
          <a:blip r:embed="rId2" cstate="print"/>
          <a:srcRect/>
          <a:stretch>
            <a:fillRect/>
          </a:stretch>
        </p:blipFill>
        <p:spPr bwMode="auto">
          <a:xfrm>
            <a:off x="6056313" y="2133601"/>
            <a:ext cx="2188095" cy="303370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457200" y="404664"/>
            <a:ext cx="8435280" cy="1224136"/>
          </a:xfrm>
        </p:spPr>
        <p:txBody>
          <a:bodyPr anchor="b">
            <a:normAutofit/>
          </a:bodyPr>
          <a:lstStyle/>
          <a:p>
            <a:pPr eaLnBrk="1" hangingPunct="1">
              <a:defRPr/>
            </a:pPr>
            <a:r>
              <a:rPr lang="it-IT" sz="3200" dirty="0" smtClean="0"/>
              <a:t>Come molti coetanei</a:t>
            </a:r>
            <a:endParaRPr lang="it-IT" sz="3200" dirty="0"/>
          </a:p>
        </p:txBody>
      </p:sp>
      <p:sp>
        <p:nvSpPr>
          <p:cNvPr id="19459" name="Rectangle 3"/>
          <p:cNvSpPr>
            <a:spLocks noGrp="1" noChangeArrowheads="1"/>
          </p:cNvSpPr>
          <p:nvPr>
            <p:ph type="body" sz="half" idx="4294967295"/>
          </p:nvPr>
        </p:nvSpPr>
        <p:spPr>
          <a:xfrm>
            <a:off x="457200" y="2060575"/>
            <a:ext cx="4033838" cy="4035425"/>
          </a:xfrm>
        </p:spPr>
        <p:txBody>
          <a:bodyPr>
            <a:normAutofit/>
          </a:bodyPr>
          <a:lstStyle/>
          <a:p>
            <a:pPr eaLnBrk="1" hangingPunct="1">
              <a:lnSpc>
                <a:spcPct val="90000"/>
              </a:lnSpc>
              <a:defRPr/>
            </a:pPr>
            <a:endParaRPr lang="it-IT" sz="2000" dirty="0" smtClean="0">
              <a:solidFill>
                <a:schemeClr val="accent2">
                  <a:lumMod val="75000"/>
                </a:schemeClr>
              </a:solidFill>
            </a:endParaRPr>
          </a:p>
          <a:p>
            <a:pPr eaLnBrk="1" hangingPunct="1">
              <a:lnSpc>
                <a:spcPct val="90000"/>
              </a:lnSpc>
              <a:defRPr/>
            </a:pPr>
            <a:endParaRPr lang="it-IT" sz="2000" dirty="0" smtClean="0">
              <a:solidFill>
                <a:schemeClr val="accent2">
                  <a:lumMod val="75000"/>
                </a:schemeClr>
              </a:solidFill>
            </a:endParaRPr>
          </a:p>
          <a:p>
            <a:pPr eaLnBrk="1" hangingPunct="1">
              <a:lnSpc>
                <a:spcPct val="90000"/>
              </a:lnSpc>
              <a:defRPr/>
            </a:pPr>
            <a:r>
              <a:rPr lang="it-IT" sz="2000" dirty="0" smtClean="0">
                <a:solidFill>
                  <a:schemeClr val="accent2">
                    <a:lumMod val="75000"/>
                  </a:schemeClr>
                </a:solidFill>
              </a:rPr>
              <a:t>Sono </a:t>
            </a:r>
            <a:r>
              <a:rPr lang="it-IT" sz="2000" dirty="0">
                <a:solidFill>
                  <a:schemeClr val="accent2">
                    <a:lumMod val="75000"/>
                  </a:schemeClr>
                </a:solidFill>
              </a:rPr>
              <a:t>interessati agli </a:t>
            </a:r>
            <a:r>
              <a:rPr lang="it-IT" sz="2000" dirty="0" smtClean="0">
                <a:solidFill>
                  <a:schemeClr val="accent2">
                    <a:lumMod val="75000"/>
                  </a:schemeClr>
                </a:solidFill>
              </a:rPr>
              <a:t>sport … alla </a:t>
            </a:r>
            <a:r>
              <a:rPr lang="it-IT" sz="2000" dirty="0">
                <a:solidFill>
                  <a:schemeClr val="accent2">
                    <a:lumMod val="75000"/>
                  </a:schemeClr>
                </a:solidFill>
              </a:rPr>
              <a:t>prestazione sportiva </a:t>
            </a:r>
            <a:r>
              <a:rPr lang="it-IT" sz="2000" dirty="0" smtClean="0">
                <a:solidFill>
                  <a:schemeClr val="accent2">
                    <a:lumMod val="75000"/>
                  </a:schemeClr>
                </a:solidFill>
              </a:rPr>
              <a:t>ma …</a:t>
            </a:r>
            <a:endParaRPr lang="it-IT" sz="2000" dirty="0">
              <a:solidFill>
                <a:schemeClr val="accent2">
                  <a:lumMod val="75000"/>
                </a:schemeClr>
              </a:solidFill>
            </a:endParaRPr>
          </a:p>
          <a:p>
            <a:pPr eaLnBrk="1" hangingPunct="1">
              <a:lnSpc>
                <a:spcPct val="90000"/>
              </a:lnSpc>
              <a:defRPr/>
            </a:pPr>
            <a:endParaRPr lang="it-IT" sz="2000" dirty="0" smtClean="0">
              <a:solidFill>
                <a:schemeClr val="accent2">
                  <a:lumMod val="75000"/>
                </a:schemeClr>
              </a:solidFill>
            </a:endParaRPr>
          </a:p>
          <a:p>
            <a:pPr eaLnBrk="1" hangingPunct="1">
              <a:lnSpc>
                <a:spcPct val="90000"/>
              </a:lnSpc>
              <a:defRPr/>
            </a:pPr>
            <a:endParaRPr lang="it-IT" sz="2000" dirty="0" smtClean="0">
              <a:solidFill>
                <a:schemeClr val="accent2">
                  <a:lumMod val="75000"/>
                </a:schemeClr>
              </a:solidFill>
            </a:endParaRPr>
          </a:p>
          <a:p>
            <a:pPr eaLnBrk="1" hangingPunct="1">
              <a:lnSpc>
                <a:spcPct val="90000"/>
              </a:lnSpc>
              <a:defRPr/>
            </a:pPr>
            <a:r>
              <a:rPr lang="it-IT" sz="2000" dirty="0" smtClean="0">
                <a:solidFill>
                  <a:schemeClr val="accent2">
                    <a:lumMod val="75000"/>
                  </a:schemeClr>
                </a:solidFill>
              </a:rPr>
              <a:t>… in </a:t>
            </a:r>
            <a:r>
              <a:rPr lang="it-IT" sz="2000" dirty="0">
                <a:solidFill>
                  <a:schemeClr val="accent2">
                    <a:lumMod val="75000"/>
                  </a:schemeClr>
                </a:solidFill>
              </a:rPr>
              <a:t>realtà sono sedentari, </a:t>
            </a:r>
            <a:r>
              <a:rPr lang="it-IT" sz="2000" dirty="0" smtClean="0">
                <a:solidFill>
                  <a:schemeClr val="accent2">
                    <a:lumMod val="75000"/>
                  </a:schemeClr>
                </a:solidFill>
              </a:rPr>
              <a:t>e quasi “videodipendenti”</a:t>
            </a:r>
            <a:endParaRPr lang="it-IT" sz="2000" dirty="0">
              <a:solidFill>
                <a:schemeClr val="accent2">
                  <a:lumMod val="75000"/>
                </a:schemeClr>
              </a:solidFill>
            </a:endParaRPr>
          </a:p>
        </p:txBody>
      </p:sp>
      <p:graphicFrame>
        <p:nvGraphicFramePr>
          <p:cNvPr id="19461" name="Object 7"/>
          <p:cNvGraphicFramePr>
            <a:graphicFrameLocks noChangeAspect="1"/>
          </p:cNvGraphicFramePr>
          <p:nvPr/>
        </p:nvGraphicFramePr>
        <p:xfrm>
          <a:off x="4788024" y="2348880"/>
          <a:ext cx="4038600" cy="2760663"/>
        </p:xfrm>
        <a:graphic>
          <a:graphicData uri="http://schemas.openxmlformats.org/presentationml/2006/ole">
            <p:oleObj spid="_x0000_s1026" name="Image" r:id="rId3" imgW="5571429" imgH="3809524" progId="">
              <p:embed/>
            </p:oleObj>
          </a:graphicData>
        </a:graphic>
      </p:graphicFrame>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nologia">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2025</Words>
  <Application>Microsoft Office PowerPoint</Application>
  <PresentationFormat>Presentazione su schermo (4:3)</PresentationFormat>
  <Paragraphs>263</Paragraphs>
  <Slides>56</Slides>
  <Notes>3</Notes>
  <HiddenSlides>0</HiddenSlides>
  <MMClips>0</MMClips>
  <ScaleCrop>false</ScaleCrop>
  <HeadingPairs>
    <vt:vector size="6" baseType="variant">
      <vt:variant>
        <vt:lpstr>Tema</vt:lpstr>
      </vt:variant>
      <vt:variant>
        <vt:i4>1</vt:i4>
      </vt:variant>
      <vt:variant>
        <vt:lpstr>Server OLE incorporati</vt:lpstr>
      </vt:variant>
      <vt:variant>
        <vt:i4>4</vt:i4>
      </vt:variant>
      <vt:variant>
        <vt:lpstr>Titoli diapositive</vt:lpstr>
      </vt:variant>
      <vt:variant>
        <vt:i4>56</vt:i4>
      </vt:variant>
    </vt:vector>
  </HeadingPairs>
  <TitlesOfParts>
    <vt:vector size="61" baseType="lpstr">
      <vt:lpstr>Tema di Office</vt:lpstr>
      <vt:lpstr>Image</vt:lpstr>
      <vt:lpstr>Grafico</vt:lpstr>
      <vt:lpstr>Grafico di Microsoft Graph</vt:lpstr>
      <vt:lpstr>Foglio di lavoro di Microsoft Office Excel 97-2003</vt:lpstr>
      <vt:lpstr>L’obesità infantile e le sue complicanze metaboliche</vt:lpstr>
      <vt:lpstr>L’ambiente obesogenico e … il nostro target:</vt:lpstr>
      <vt:lpstr>Diapositiva 3</vt:lpstr>
      <vt:lpstr>La fotografia nel nostro ambito territoriale   dati pubblicati 2008</vt:lpstr>
      <vt:lpstr>Diapositiva 5</vt:lpstr>
      <vt:lpstr>Diapositiva 6</vt:lpstr>
      <vt:lpstr>Diapositiva 7</vt:lpstr>
      <vt:lpstr>Bambini e bambine affluenti al nostro servizio</vt:lpstr>
      <vt:lpstr>Come molti coetanei</vt:lpstr>
      <vt:lpstr>Intervento multidisciplinare</vt:lpstr>
      <vt:lpstr>I risultati</vt:lpstr>
      <vt:lpstr>I margini di miglioramento</vt:lpstr>
      <vt:lpstr>Cosa può darci il counseling</vt:lpstr>
      <vt:lpstr>Agiremo in pratica</vt:lpstr>
      <vt:lpstr>L’importanza di lavorare su un gruppo</vt:lpstr>
      <vt:lpstr>I margini di miglioramento</vt:lpstr>
      <vt:lpstr>Diapositiva 17</vt:lpstr>
      <vt:lpstr>Diapositiva 18</vt:lpstr>
      <vt:lpstr>Diapositiva 19</vt:lpstr>
      <vt:lpstr>Diapositiva 20</vt:lpstr>
      <vt:lpstr>In un primo tentativo di conclusione (e come non va fatta una diapositiva …)</vt:lpstr>
      <vt:lpstr>I margini di miglioramento</vt:lpstr>
      <vt:lpstr>Diapositiva 23</vt:lpstr>
      <vt:lpstr>Diapositiva 24</vt:lpstr>
      <vt:lpstr>Diapositiva 25</vt:lpstr>
      <vt:lpstr>Diapositiva 26</vt:lpstr>
      <vt:lpstr>Diapositiva 27</vt:lpstr>
      <vt:lpstr>Diapositiva 28</vt:lpstr>
      <vt:lpstr>I margini di miglioramento</vt:lpstr>
      <vt:lpstr>I nutrienti</vt:lpstr>
      <vt:lpstr>Vie metaboliche: zuccheri</vt:lpstr>
      <vt:lpstr>Vie metaboliche: grassi</vt:lpstr>
      <vt:lpstr>Vie metaboliche: proteine</vt:lpstr>
      <vt:lpstr>Cos’è l’indice glicemico?</vt:lpstr>
      <vt:lpstr>L’indice glicemico</vt:lpstr>
      <vt:lpstr>A 2-4 ore dal pasto</vt:lpstr>
      <vt:lpstr>A 4-6 ore dal pasto</vt:lpstr>
      <vt:lpstr>Spiegato e provato </vt:lpstr>
      <vt:lpstr>I margini di miglioramento</vt:lpstr>
      <vt:lpstr>Diapositiva 40</vt:lpstr>
      <vt:lpstr>Incidenza di disordini metabolici </vt:lpstr>
      <vt:lpstr>2014</vt:lpstr>
      <vt:lpstr>Arteriosclerosi???</vt:lpstr>
      <vt:lpstr>Diapositiva 44</vt:lpstr>
      <vt:lpstr>Diapositiva 45</vt:lpstr>
      <vt:lpstr>Diapositiva 46</vt:lpstr>
      <vt:lpstr>Diapositiva 47</vt:lpstr>
      <vt:lpstr>Steatosi grado 1</vt:lpstr>
      <vt:lpstr>Steatosi grado 2</vt:lpstr>
      <vt:lpstr>Steatosi grado 3</vt:lpstr>
      <vt:lpstr>Diapositiva 51</vt:lpstr>
      <vt:lpstr>Diapositiva 52</vt:lpstr>
      <vt:lpstr>Diapositiva 53</vt:lpstr>
      <vt:lpstr>IMT  TSA eco colordoppler</vt:lpstr>
      <vt:lpstr>Pazienti con IMT &gt; 52 su 119</vt:lpstr>
      <vt:lpstr>Diapositiva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Boh</dc:title>
  <dc:creator>pedb</dc:creator>
  <cp:lastModifiedBy>rrcolombo</cp:lastModifiedBy>
  <cp:revision>38</cp:revision>
  <dcterms:created xsi:type="dcterms:W3CDTF">2014-03-25T16:36:16Z</dcterms:created>
  <dcterms:modified xsi:type="dcterms:W3CDTF">2014-06-07T09:26:10Z</dcterms:modified>
</cp:coreProperties>
</file>